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7"/>
  </p:notesMasterIdLst>
  <p:handoutMasterIdLst>
    <p:handoutMasterId r:id="rId28"/>
  </p:handoutMasterIdLst>
  <p:sldIdLst>
    <p:sldId id="265" r:id="rId2"/>
    <p:sldId id="259" r:id="rId3"/>
    <p:sldId id="261" r:id="rId4"/>
    <p:sldId id="260" r:id="rId5"/>
    <p:sldId id="267" r:id="rId6"/>
    <p:sldId id="262" r:id="rId7"/>
    <p:sldId id="263" r:id="rId8"/>
    <p:sldId id="268" r:id="rId9"/>
    <p:sldId id="269" r:id="rId10"/>
    <p:sldId id="270" r:id="rId11"/>
    <p:sldId id="271" r:id="rId12"/>
    <p:sldId id="272" r:id="rId13"/>
    <p:sldId id="280" r:id="rId14"/>
    <p:sldId id="273" r:id="rId15"/>
    <p:sldId id="274" r:id="rId16"/>
    <p:sldId id="286" r:id="rId17"/>
    <p:sldId id="283" r:id="rId18"/>
    <p:sldId id="275" r:id="rId19"/>
    <p:sldId id="282" r:id="rId20"/>
    <p:sldId id="276" r:id="rId21"/>
    <p:sldId id="277" r:id="rId22"/>
    <p:sldId id="284" r:id="rId23"/>
    <p:sldId id="278" r:id="rId24"/>
    <p:sldId id="279" r:id="rId25"/>
    <p:sldId id="285" r:id="rId26"/>
  </p:sldIdLst>
  <p:sldSz cx="9144000" cy="6858000" type="screen4x3"/>
  <p:notesSz cx="9874250" cy="6781800"/>
  <p:defaultTextStyle>
    <a:defPPr>
      <a:defRPr lang="de-DE"/>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99FF"/>
    <a:srgbClr val="FF3300"/>
    <a:srgbClr val="008000"/>
    <a:srgbClr val="0066FF"/>
    <a:srgbClr val="FFFD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p:cViewPr varScale="1">
        <p:scale>
          <a:sx n="75" d="100"/>
          <a:sy n="75" d="100"/>
        </p:scale>
        <p:origin x="1812"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slide" Target="slides/slide4.xml"/><Relationship Id="rId1" Type="http://schemas.openxmlformats.org/officeDocument/2006/relationships/slide" Target="slides/slide2.xml"/><Relationship Id="rId4"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646238" y="395288"/>
            <a:ext cx="60483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defRPr sz="1000" i="1">
                <a:latin typeface="Arial" panose="020B0604020202020204" pitchFamily="34" charset="0"/>
              </a:defRPr>
            </a:lvl1pPr>
          </a:lstStyle>
          <a:p>
            <a:r>
              <a:rPr lang="de-DE" altLang="de-DE"/>
              <a:t>Titel des Vortrags</a:t>
            </a:r>
          </a:p>
        </p:txBody>
      </p:sp>
      <p:sp>
        <p:nvSpPr>
          <p:cNvPr id="18436" name="Rectangle 4"/>
          <p:cNvSpPr>
            <a:spLocks noGrp="1" noChangeArrowheads="1"/>
          </p:cNvSpPr>
          <p:nvPr>
            <p:ph type="ftr" sz="quarter" idx="2"/>
          </p:nvPr>
        </p:nvSpPr>
        <p:spPr bwMode="auto">
          <a:xfrm>
            <a:off x="1646238" y="6329363"/>
            <a:ext cx="15367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defRPr sz="1000" i="1">
                <a:latin typeface="Arial" panose="020B0604020202020204" pitchFamily="34" charset="0"/>
              </a:defRPr>
            </a:lvl1pPr>
          </a:lstStyle>
          <a:p>
            <a:r>
              <a:rPr lang="de-DE" altLang="de-DE"/>
              <a:t>Vortragender, Anlass, 1. Dezember 2003</a:t>
            </a:r>
          </a:p>
        </p:txBody>
      </p:sp>
      <p:sp>
        <p:nvSpPr>
          <p:cNvPr id="18437" name="Rectangle 5"/>
          <p:cNvSpPr>
            <a:spLocks noGrp="1" noChangeArrowheads="1"/>
          </p:cNvSpPr>
          <p:nvPr>
            <p:ph type="sldNum" sz="quarter" idx="3"/>
          </p:nvPr>
        </p:nvSpPr>
        <p:spPr bwMode="auto">
          <a:xfrm>
            <a:off x="7596188" y="6329363"/>
            <a:ext cx="57785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z="1000" i="1">
                <a:latin typeface="Arial" panose="020B0604020202020204" pitchFamily="34" charset="0"/>
              </a:defRPr>
            </a:lvl1pPr>
          </a:lstStyle>
          <a:p>
            <a:r>
              <a:rPr lang="de-DE" altLang="de-DE"/>
              <a:t>Seite </a:t>
            </a:r>
            <a:fld id="{89BA117D-C4E9-4616-A73B-0EF96EC303DE}" type="slidenum">
              <a:rPr lang="de-DE" altLang="de-DE"/>
              <a:pPr/>
              <a:t>‹Nr.›</a:t>
            </a:fld>
            <a:endParaRPr lang="de-DE"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646238" y="225425"/>
            <a:ext cx="60483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defRPr sz="1000" i="1">
                <a:latin typeface="Arial" panose="020B0604020202020204" pitchFamily="34" charset="0"/>
              </a:defRPr>
            </a:lvl1pPr>
          </a:lstStyle>
          <a:p>
            <a:r>
              <a:rPr lang="de-DE" altLang="de-DE"/>
              <a:t>Titel des Vortrags</a:t>
            </a:r>
          </a:p>
        </p:txBody>
      </p:sp>
      <p:sp>
        <p:nvSpPr>
          <p:cNvPr id="6148" name="Rectangle 4"/>
          <p:cNvSpPr>
            <a:spLocks noChangeArrowheads="1" noTextEdit="1"/>
          </p:cNvSpPr>
          <p:nvPr>
            <p:ph type="sldImg" idx="2"/>
          </p:nvPr>
        </p:nvSpPr>
        <p:spPr bwMode="auto">
          <a:xfrm>
            <a:off x="3241675" y="508000"/>
            <a:ext cx="3390900" cy="25431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1646238" y="3221038"/>
            <a:ext cx="6581775" cy="305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Klicken Sie, um die Textformatierung des Masters zu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6150" name="Rectangle 6"/>
          <p:cNvSpPr>
            <a:spLocks noGrp="1" noChangeArrowheads="1"/>
          </p:cNvSpPr>
          <p:nvPr>
            <p:ph type="ftr" sz="quarter" idx="4"/>
          </p:nvPr>
        </p:nvSpPr>
        <p:spPr bwMode="auto">
          <a:xfrm>
            <a:off x="1755775" y="6424613"/>
            <a:ext cx="15367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000" i="1">
                <a:latin typeface="Arial" panose="020B0604020202020204" pitchFamily="34" charset="0"/>
              </a:defRPr>
            </a:lvl1pPr>
          </a:lstStyle>
          <a:p>
            <a:r>
              <a:rPr lang="de-DE" altLang="de-DE"/>
              <a:t>Vortragender, Anlass, 1. Dezember 2003</a:t>
            </a:r>
          </a:p>
        </p:txBody>
      </p:sp>
      <p:sp>
        <p:nvSpPr>
          <p:cNvPr id="6151" name="Rectangle 7"/>
          <p:cNvSpPr>
            <a:spLocks noGrp="1" noChangeArrowheads="1"/>
          </p:cNvSpPr>
          <p:nvPr>
            <p:ph type="sldNum" sz="quarter" idx="5"/>
          </p:nvPr>
        </p:nvSpPr>
        <p:spPr bwMode="auto">
          <a:xfrm>
            <a:off x="7604125" y="6424613"/>
            <a:ext cx="57785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a:defRPr sz="1000" i="1">
                <a:latin typeface="Arial" panose="020B0604020202020204" pitchFamily="34" charset="0"/>
              </a:defRPr>
            </a:lvl1pPr>
          </a:lstStyle>
          <a:p>
            <a:r>
              <a:rPr lang="de-DE" altLang="de-DE"/>
              <a:t>Seite </a:t>
            </a:r>
            <a:fld id="{64165F62-3366-4322-8BE9-ABAF6B686715}" type="slidenum">
              <a:rPr lang="de-DE" altLang="de-DE"/>
              <a:pPr/>
              <a:t>‹Nr.›</a:t>
            </a:fld>
            <a:endParaRPr lang="de-DE" altLang="de-DE"/>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1905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3810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5715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7620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altLang="de-DE"/>
              <a:t>Titel des Vortrags</a:t>
            </a:r>
          </a:p>
        </p:txBody>
      </p:sp>
      <p:sp>
        <p:nvSpPr>
          <p:cNvPr id="5" name="Rectangle 6"/>
          <p:cNvSpPr>
            <a:spLocks noGrp="1" noChangeArrowheads="1"/>
          </p:cNvSpPr>
          <p:nvPr>
            <p:ph type="ftr" sz="quarter" idx="4"/>
          </p:nvPr>
        </p:nvSpPr>
        <p:spPr>
          <a:ln/>
        </p:spPr>
        <p:txBody>
          <a:bodyPr/>
          <a:lstStyle/>
          <a:p>
            <a:r>
              <a:rPr lang="de-DE" altLang="de-DE"/>
              <a:t>Vortragender, Anlass, 1. Dezember 2003</a:t>
            </a:r>
          </a:p>
        </p:txBody>
      </p:sp>
      <p:sp>
        <p:nvSpPr>
          <p:cNvPr id="6" name="Rectangle 7"/>
          <p:cNvSpPr>
            <a:spLocks noGrp="1" noChangeArrowheads="1"/>
          </p:cNvSpPr>
          <p:nvPr>
            <p:ph type="sldNum" sz="quarter" idx="5"/>
          </p:nvPr>
        </p:nvSpPr>
        <p:spPr>
          <a:ln/>
        </p:spPr>
        <p:txBody>
          <a:bodyPr/>
          <a:lstStyle/>
          <a:p>
            <a:r>
              <a:rPr lang="de-DE" altLang="de-DE"/>
              <a:t>Seite </a:t>
            </a:r>
            <a:fld id="{1ABCDA42-E19E-40FD-93F2-215DFD06C17D}" type="slidenum">
              <a:rPr lang="de-DE" altLang="de-DE"/>
              <a:pPr/>
              <a:t>1</a:t>
            </a:fld>
            <a:endParaRPr lang="de-DE" altLang="de-DE"/>
          </a:p>
        </p:txBody>
      </p:sp>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altLang="de-DE"/>
              <a:t>Titel des Vortrags</a:t>
            </a:r>
          </a:p>
        </p:txBody>
      </p:sp>
      <p:sp>
        <p:nvSpPr>
          <p:cNvPr id="5" name="Rectangle 6"/>
          <p:cNvSpPr>
            <a:spLocks noGrp="1" noChangeArrowheads="1"/>
          </p:cNvSpPr>
          <p:nvPr>
            <p:ph type="ftr" sz="quarter" idx="4"/>
          </p:nvPr>
        </p:nvSpPr>
        <p:spPr>
          <a:ln/>
        </p:spPr>
        <p:txBody>
          <a:bodyPr/>
          <a:lstStyle/>
          <a:p>
            <a:r>
              <a:rPr lang="de-DE" altLang="de-DE"/>
              <a:t>Vortragender, Anlass, 1. Dezember 2003</a:t>
            </a:r>
          </a:p>
        </p:txBody>
      </p:sp>
      <p:sp>
        <p:nvSpPr>
          <p:cNvPr id="6" name="Rectangle 7"/>
          <p:cNvSpPr>
            <a:spLocks noGrp="1" noChangeArrowheads="1"/>
          </p:cNvSpPr>
          <p:nvPr>
            <p:ph type="sldNum" sz="quarter" idx="5"/>
          </p:nvPr>
        </p:nvSpPr>
        <p:spPr>
          <a:ln/>
        </p:spPr>
        <p:txBody>
          <a:bodyPr/>
          <a:lstStyle/>
          <a:p>
            <a:r>
              <a:rPr lang="de-DE" altLang="de-DE"/>
              <a:t>Seite </a:t>
            </a:r>
            <a:fld id="{79F387CE-F90B-4EA4-82F2-67C52C30599A}" type="slidenum">
              <a:rPr lang="de-DE" altLang="de-DE"/>
              <a:pPr/>
              <a:t>2</a:t>
            </a:fld>
            <a:endParaRPr lang="de-DE" altLang="de-DE"/>
          </a:p>
        </p:txBody>
      </p:sp>
      <p:sp>
        <p:nvSpPr>
          <p:cNvPr id="9218" name="Rectangle 2"/>
          <p:cNvSpPr>
            <a:spLocks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altLang="de-DE"/>
              <a:t>Titel des Vortrags</a:t>
            </a:r>
          </a:p>
        </p:txBody>
      </p:sp>
      <p:sp>
        <p:nvSpPr>
          <p:cNvPr id="5" name="Rectangle 6"/>
          <p:cNvSpPr>
            <a:spLocks noGrp="1" noChangeArrowheads="1"/>
          </p:cNvSpPr>
          <p:nvPr>
            <p:ph type="ftr" sz="quarter" idx="4"/>
          </p:nvPr>
        </p:nvSpPr>
        <p:spPr>
          <a:ln/>
        </p:spPr>
        <p:txBody>
          <a:bodyPr/>
          <a:lstStyle/>
          <a:p>
            <a:r>
              <a:rPr lang="de-DE" altLang="de-DE"/>
              <a:t>Vortragender, Anlass, 1. Dezember 2003</a:t>
            </a:r>
          </a:p>
        </p:txBody>
      </p:sp>
      <p:sp>
        <p:nvSpPr>
          <p:cNvPr id="6" name="Rectangle 7"/>
          <p:cNvSpPr>
            <a:spLocks noGrp="1" noChangeArrowheads="1"/>
          </p:cNvSpPr>
          <p:nvPr>
            <p:ph type="sldNum" sz="quarter" idx="5"/>
          </p:nvPr>
        </p:nvSpPr>
        <p:spPr>
          <a:ln/>
        </p:spPr>
        <p:txBody>
          <a:bodyPr/>
          <a:lstStyle/>
          <a:p>
            <a:r>
              <a:rPr lang="de-DE" altLang="de-DE"/>
              <a:t>Seite </a:t>
            </a:r>
            <a:fld id="{0E522637-54C5-46C3-97F3-833141B1DB12}" type="slidenum">
              <a:rPr lang="de-DE" altLang="de-DE"/>
              <a:pPr/>
              <a:t>3</a:t>
            </a:fld>
            <a:endParaRPr lang="de-DE" altLang="de-DE"/>
          </a:p>
        </p:txBody>
      </p:sp>
      <p:sp>
        <p:nvSpPr>
          <p:cNvPr id="22530" name="Rectangle 2"/>
          <p:cNvSpPr>
            <a:spLocks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altLang="de-DE"/>
              <a:t>Titel des Vortrags</a:t>
            </a:r>
          </a:p>
        </p:txBody>
      </p:sp>
      <p:sp>
        <p:nvSpPr>
          <p:cNvPr id="5" name="Rectangle 6"/>
          <p:cNvSpPr>
            <a:spLocks noGrp="1" noChangeArrowheads="1"/>
          </p:cNvSpPr>
          <p:nvPr>
            <p:ph type="ftr" sz="quarter" idx="4"/>
          </p:nvPr>
        </p:nvSpPr>
        <p:spPr>
          <a:ln/>
        </p:spPr>
        <p:txBody>
          <a:bodyPr/>
          <a:lstStyle/>
          <a:p>
            <a:r>
              <a:rPr lang="de-DE" altLang="de-DE"/>
              <a:t>Vortragender, Anlass, 1. Dezember 2003</a:t>
            </a:r>
          </a:p>
        </p:txBody>
      </p:sp>
      <p:sp>
        <p:nvSpPr>
          <p:cNvPr id="6" name="Rectangle 7"/>
          <p:cNvSpPr>
            <a:spLocks noGrp="1" noChangeArrowheads="1"/>
          </p:cNvSpPr>
          <p:nvPr>
            <p:ph type="sldNum" sz="quarter" idx="5"/>
          </p:nvPr>
        </p:nvSpPr>
        <p:spPr>
          <a:ln/>
        </p:spPr>
        <p:txBody>
          <a:bodyPr/>
          <a:lstStyle/>
          <a:p>
            <a:r>
              <a:rPr lang="de-DE" altLang="de-DE"/>
              <a:t>Seite </a:t>
            </a:r>
            <a:fld id="{A0530826-3EB6-4190-BB24-9EA409B24F91}" type="slidenum">
              <a:rPr lang="de-DE" altLang="de-DE"/>
              <a:pPr/>
              <a:t>4</a:t>
            </a:fld>
            <a:endParaRPr lang="de-DE" altLang="de-DE"/>
          </a:p>
        </p:txBody>
      </p:sp>
      <p:sp>
        <p:nvSpPr>
          <p:cNvPr id="23554" name="Rectangle 2"/>
          <p:cNvSpPr>
            <a:spLocks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altLang="de-DE"/>
              <a:t>Titel des Vortrags</a:t>
            </a:r>
          </a:p>
        </p:txBody>
      </p:sp>
      <p:sp>
        <p:nvSpPr>
          <p:cNvPr id="5" name="Rectangle 6"/>
          <p:cNvSpPr>
            <a:spLocks noGrp="1" noChangeArrowheads="1"/>
          </p:cNvSpPr>
          <p:nvPr>
            <p:ph type="ftr" sz="quarter" idx="4"/>
          </p:nvPr>
        </p:nvSpPr>
        <p:spPr>
          <a:ln/>
        </p:spPr>
        <p:txBody>
          <a:bodyPr/>
          <a:lstStyle/>
          <a:p>
            <a:r>
              <a:rPr lang="de-DE" altLang="de-DE"/>
              <a:t>Vortragender, Anlass, 1. Dezember 2003</a:t>
            </a:r>
          </a:p>
        </p:txBody>
      </p:sp>
      <p:sp>
        <p:nvSpPr>
          <p:cNvPr id="6" name="Rectangle 7"/>
          <p:cNvSpPr>
            <a:spLocks noGrp="1" noChangeArrowheads="1"/>
          </p:cNvSpPr>
          <p:nvPr>
            <p:ph type="sldNum" sz="quarter" idx="5"/>
          </p:nvPr>
        </p:nvSpPr>
        <p:spPr>
          <a:ln/>
        </p:spPr>
        <p:txBody>
          <a:bodyPr/>
          <a:lstStyle/>
          <a:p>
            <a:r>
              <a:rPr lang="de-DE" altLang="de-DE"/>
              <a:t>Seite </a:t>
            </a:r>
            <a:fld id="{A8351B4B-D393-4471-AEBC-947393598092}" type="slidenum">
              <a:rPr lang="de-DE" altLang="de-DE"/>
              <a:pPr/>
              <a:t>6</a:t>
            </a:fld>
            <a:endParaRPr lang="de-DE" altLang="de-DE"/>
          </a:p>
        </p:txBody>
      </p:sp>
      <p:sp>
        <p:nvSpPr>
          <p:cNvPr id="24578" name="Rectangle 2"/>
          <p:cNvSpPr>
            <a:spLocks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altLang="de-DE"/>
              <a:t>Titel des Vortrags</a:t>
            </a:r>
          </a:p>
        </p:txBody>
      </p:sp>
      <p:sp>
        <p:nvSpPr>
          <p:cNvPr id="5" name="Rectangle 6"/>
          <p:cNvSpPr>
            <a:spLocks noGrp="1" noChangeArrowheads="1"/>
          </p:cNvSpPr>
          <p:nvPr>
            <p:ph type="ftr" sz="quarter" idx="4"/>
          </p:nvPr>
        </p:nvSpPr>
        <p:spPr>
          <a:ln/>
        </p:spPr>
        <p:txBody>
          <a:bodyPr/>
          <a:lstStyle/>
          <a:p>
            <a:r>
              <a:rPr lang="de-DE" altLang="de-DE"/>
              <a:t>Vortragender, Anlass, 1. Dezember 2003</a:t>
            </a:r>
          </a:p>
        </p:txBody>
      </p:sp>
      <p:sp>
        <p:nvSpPr>
          <p:cNvPr id="6" name="Rectangle 7"/>
          <p:cNvSpPr>
            <a:spLocks noGrp="1" noChangeArrowheads="1"/>
          </p:cNvSpPr>
          <p:nvPr>
            <p:ph type="sldNum" sz="quarter" idx="5"/>
          </p:nvPr>
        </p:nvSpPr>
        <p:spPr>
          <a:ln/>
        </p:spPr>
        <p:txBody>
          <a:bodyPr/>
          <a:lstStyle/>
          <a:p>
            <a:r>
              <a:rPr lang="de-DE" altLang="de-DE"/>
              <a:t>Seite </a:t>
            </a:r>
            <a:fld id="{1543C527-3260-4D84-9692-338392066899}" type="slidenum">
              <a:rPr lang="de-DE" altLang="de-DE"/>
              <a:pPr/>
              <a:t>7</a:t>
            </a:fld>
            <a:endParaRPr lang="de-DE" altLang="de-DE"/>
          </a:p>
        </p:txBody>
      </p:sp>
      <p:sp>
        <p:nvSpPr>
          <p:cNvPr id="25602" name="Rectangle 2"/>
          <p:cNvSpPr>
            <a:spLocks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57200"/>
            <a:ext cx="7772400" cy="2819400"/>
          </a:xfrm>
        </p:spPr>
        <p:txBody>
          <a:bodyPr/>
          <a:lstStyle>
            <a:lvl1pPr algn="ctr">
              <a:defRPr sz="5400"/>
            </a:lvl1pPr>
          </a:lstStyle>
          <a:p>
            <a:pPr lvl="0"/>
            <a:r>
              <a:rPr lang="de-DE" altLang="de-DE" noProof="0" smtClean="0"/>
              <a:t>Klicken Sie, zum Bearbeiten.</a:t>
            </a:r>
          </a:p>
        </p:txBody>
      </p:sp>
      <p:sp>
        <p:nvSpPr>
          <p:cNvPr id="3075" name="Rectangle 3"/>
          <p:cNvSpPr>
            <a:spLocks noGrp="1" noChangeArrowheads="1"/>
          </p:cNvSpPr>
          <p:nvPr>
            <p:ph type="subTitle" idx="1"/>
          </p:nvPr>
        </p:nvSpPr>
        <p:spPr>
          <a:xfrm>
            <a:off x="685800" y="3810000"/>
            <a:ext cx="7772400" cy="1828800"/>
          </a:xfrm>
        </p:spPr>
        <p:txBody>
          <a:bodyPr/>
          <a:lstStyle>
            <a:lvl1pPr marL="0" indent="0" algn="ctr">
              <a:lnSpc>
                <a:spcPct val="120000"/>
              </a:lnSpc>
              <a:buFontTx/>
              <a:buNone/>
              <a:defRPr sz="1200" b="1"/>
            </a:lvl1pPr>
          </a:lstStyle>
          <a:p>
            <a:pPr lvl="0"/>
            <a:r>
              <a:rPr lang="de-DE" altLang="de-DE" noProof="0" smtClean="0"/>
              <a:t>KLICKEN SIE, UM DAS FORMAT DES UNTERTITEL-MASTERS ZU BEARBEITEN.</a:t>
            </a:r>
          </a:p>
        </p:txBody>
      </p:sp>
      <p:sp>
        <p:nvSpPr>
          <p:cNvPr id="3076" name="Rectangle 4"/>
          <p:cNvSpPr>
            <a:spLocks noGrp="1" noChangeArrowheads="1"/>
          </p:cNvSpPr>
          <p:nvPr>
            <p:ph type="dt" sz="half" idx="2"/>
          </p:nvPr>
        </p:nvSpPr>
        <p:spPr>
          <a:xfrm>
            <a:off x="685800" y="6477000"/>
            <a:ext cx="1731963" cy="152400"/>
          </a:xfrm>
        </p:spPr>
        <p:txBody>
          <a:bodyPr wrap="none"/>
          <a:lstStyle>
            <a:lvl1pPr>
              <a:defRPr i="1"/>
            </a:lvl1pPr>
          </a:lstStyle>
          <a:p>
            <a:r>
              <a:rPr lang="de-DE" altLang="de-DE"/>
              <a:t>Freiburg i. Br., 17. Februar 2004</a:t>
            </a:r>
          </a:p>
        </p:txBody>
      </p:sp>
      <p:pic>
        <p:nvPicPr>
          <p:cNvPr id="3088" name="Picture 16" descr="R:\Gestaltungsrichtlinien\Logo RP mit Hintergr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4425" y="5724525"/>
            <a:ext cx="1835150" cy="904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de-DE" altLang="de-DE"/>
              <a:t>Folie </a:t>
            </a:r>
            <a:fld id="{119BF46A-326F-44F6-B078-42594D7597E6}" type="slidenum">
              <a:rPr lang="de-DE" altLang="de-DE"/>
              <a:pPr/>
              <a:t>‹Nr.›</a:t>
            </a:fld>
            <a:endParaRPr lang="de-DE" altLang="de-DE"/>
          </a:p>
        </p:txBody>
      </p:sp>
      <p:sp>
        <p:nvSpPr>
          <p:cNvPr id="5" name="Fußzeilenplatzhalter 4"/>
          <p:cNvSpPr>
            <a:spLocks noGrp="1"/>
          </p:cNvSpPr>
          <p:nvPr>
            <p:ph type="ftr" sz="quarter" idx="11"/>
          </p:nvPr>
        </p:nvSpPr>
        <p:spPr/>
        <p:txBody>
          <a:bodyPr/>
          <a:lstStyle>
            <a:lvl1pPr>
              <a:defRPr/>
            </a:lvl1pPr>
          </a:lstStyle>
          <a:p>
            <a:r>
              <a:rPr lang="de-DE" altLang="de-DE"/>
              <a:t>RPF, Referat 32                                        De-minimis-Beihilfen im Agrarerzeugnissektor,</a:t>
            </a:r>
          </a:p>
        </p:txBody>
      </p:sp>
    </p:spTree>
    <p:extLst>
      <p:ext uri="{BB962C8B-B14F-4D97-AF65-F5344CB8AC3E}">
        <p14:creationId xmlns:p14="http://schemas.microsoft.com/office/powerpoint/2010/main" val="1157189062"/>
      </p:ext>
    </p:extLst>
  </p:cSld>
  <p:clrMapOvr>
    <a:masterClrMapping/>
  </p:clrMapOvr>
  <p:transition>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533400"/>
            <a:ext cx="1943100" cy="55626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533400"/>
            <a:ext cx="5676900" cy="55626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de-DE" altLang="de-DE"/>
              <a:t>Folie </a:t>
            </a:r>
            <a:fld id="{E6C82ADF-AA1F-49EB-AE6D-F6622AA3D7A9}" type="slidenum">
              <a:rPr lang="de-DE" altLang="de-DE"/>
              <a:pPr/>
              <a:t>‹Nr.›</a:t>
            </a:fld>
            <a:endParaRPr lang="de-DE" altLang="de-DE"/>
          </a:p>
        </p:txBody>
      </p:sp>
      <p:sp>
        <p:nvSpPr>
          <p:cNvPr id="5" name="Fußzeilenplatzhalter 4"/>
          <p:cNvSpPr>
            <a:spLocks noGrp="1"/>
          </p:cNvSpPr>
          <p:nvPr>
            <p:ph type="ftr" sz="quarter" idx="11"/>
          </p:nvPr>
        </p:nvSpPr>
        <p:spPr/>
        <p:txBody>
          <a:bodyPr/>
          <a:lstStyle>
            <a:lvl1pPr>
              <a:defRPr/>
            </a:lvl1pPr>
          </a:lstStyle>
          <a:p>
            <a:r>
              <a:rPr lang="de-DE" altLang="de-DE"/>
              <a:t>RPF, Referat 32                                        De-minimis-Beihilfen im Agrarerzeugnissektor,</a:t>
            </a:r>
          </a:p>
        </p:txBody>
      </p:sp>
    </p:spTree>
    <p:extLst>
      <p:ext uri="{BB962C8B-B14F-4D97-AF65-F5344CB8AC3E}">
        <p14:creationId xmlns:p14="http://schemas.microsoft.com/office/powerpoint/2010/main" val="3517003760"/>
      </p:ext>
    </p:extLst>
  </p:cSld>
  <p:clrMapOvr>
    <a:masterClrMapping/>
  </p:clrMapOvr>
  <p:transition>
    <p:pull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el und Diagramm oder Organigramm">
    <p:spTree>
      <p:nvGrpSpPr>
        <p:cNvPr id="1" name=""/>
        <p:cNvGrpSpPr/>
        <p:nvPr/>
      </p:nvGrpSpPr>
      <p:grpSpPr>
        <a:xfrm>
          <a:off x="0" y="0"/>
          <a:ext cx="0" cy="0"/>
          <a:chOff x="0" y="0"/>
          <a:chExt cx="0" cy="0"/>
        </a:xfrm>
      </p:grpSpPr>
      <p:sp>
        <p:nvSpPr>
          <p:cNvPr id="2" name="Titel 1"/>
          <p:cNvSpPr>
            <a:spLocks noGrp="1"/>
          </p:cNvSpPr>
          <p:nvPr>
            <p:ph type="title"/>
          </p:nvPr>
        </p:nvSpPr>
        <p:spPr>
          <a:xfrm>
            <a:off x="685800" y="533400"/>
            <a:ext cx="7772400" cy="1219200"/>
          </a:xfrm>
        </p:spPr>
        <p:txBody>
          <a:bodyPr/>
          <a:lstStyle/>
          <a:p>
            <a:r>
              <a:rPr lang="de-DE" smtClean="0"/>
              <a:t>Titelmasterformat durch Klicken bearbeiten</a:t>
            </a:r>
            <a:endParaRPr lang="de-DE"/>
          </a:p>
        </p:txBody>
      </p:sp>
      <p:sp>
        <p:nvSpPr>
          <p:cNvPr id="3" name="SmartArt-Platzhalter 2"/>
          <p:cNvSpPr>
            <a:spLocks noGrp="1"/>
          </p:cNvSpPr>
          <p:nvPr>
            <p:ph type="dgm" idx="1"/>
          </p:nvPr>
        </p:nvSpPr>
        <p:spPr>
          <a:xfrm>
            <a:off x="685800" y="2133600"/>
            <a:ext cx="7772400" cy="3962400"/>
          </a:xfrm>
        </p:spPr>
        <p:txBody>
          <a:bodyPr/>
          <a:lstStyle/>
          <a:p>
            <a:endParaRPr lang="de-DE"/>
          </a:p>
        </p:txBody>
      </p:sp>
      <p:sp>
        <p:nvSpPr>
          <p:cNvPr id="4" name="Datumsplatzhalter 3"/>
          <p:cNvSpPr>
            <a:spLocks noGrp="1"/>
          </p:cNvSpPr>
          <p:nvPr>
            <p:ph type="dt" sz="half" idx="10"/>
          </p:nvPr>
        </p:nvSpPr>
        <p:spPr>
          <a:xfrm>
            <a:off x="5657850" y="6477000"/>
            <a:ext cx="742950" cy="152400"/>
          </a:xfrm>
        </p:spPr>
        <p:txBody>
          <a:bodyPr/>
          <a:lstStyle>
            <a:lvl1pPr>
              <a:defRPr/>
            </a:lvl1pPr>
          </a:lstStyle>
          <a:p>
            <a:r>
              <a:rPr lang="de-DE" altLang="de-DE"/>
              <a:t>Folie </a:t>
            </a:r>
            <a:fld id="{82352275-948B-47C6-AA4E-E2115020B4E9}" type="slidenum">
              <a:rPr lang="de-DE" altLang="de-DE"/>
              <a:pPr/>
              <a:t>‹Nr.›</a:t>
            </a:fld>
            <a:endParaRPr lang="de-DE" altLang="de-DE"/>
          </a:p>
        </p:txBody>
      </p:sp>
      <p:sp>
        <p:nvSpPr>
          <p:cNvPr id="5" name="Fußzeilenplatzhalter 4"/>
          <p:cNvSpPr>
            <a:spLocks noGrp="1"/>
          </p:cNvSpPr>
          <p:nvPr>
            <p:ph type="ftr" sz="quarter" idx="11"/>
          </p:nvPr>
        </p:nvSpPr>
        <p:spPr>
          <a:xfrm>
            <a:off x="647700" y="6486525"/>
            <a:ext cx="4914900" cy="152400"/>
          </a:xfrm>
        </p:spPr>
        <p:txBody>
          <a:bodyPr/>
          <a:lstStyle>
            <a:lvl1pPr>
              <a:defRPr/>
            </a:lvl1pPr>
          </a:lstStyle>
          <a:p>
            <a:r>
              <a:rPr lang="de-DE" altLang="de-DE"/>
              <a:t>RPF, Referat 32                                        De-minimis-Beihilfen im Agrarerzeugnissektor,</a:t>
            </a:r>
          </a:p>
        </p:txBody>
      </p:sp>
    </p:spTree>
    <p:extLst>
      <p:ext uri="{BB962C8B-B14F-4D97-AF65-F5344CB8AC3E}">
        <p14:creationId xmlns:p14="http://schemas.microsoft.com/office/powerpoint/2010/main" val="3459727204"/>
      </p:ext>
    </p:extLst>
  </p:cSld>
  <p:clrMapOvr>
    <a:masterClrMapping/>
  </p:clrMapOvr>
  <p:transition>
    <p:pull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685800" y="533400"/>
            <a:ext cx="7772400" cy="1219200"/>
          </a:xfrm>
        </p:spPr>
        <p:txBody>
          <a:bodyPr/>
          <a:lstStyle/>
          <a:p>
            <a:r>
              <a:rPr lang="de-DE" smtClean="0"/>
              <a:t>Titelmasterformat durch Klicken bearbeiten</a:t>
            </a:r>
            <a:endParaRPr lang="de-DE"/>
          </a:p>
        </p:txBody>
      </p:sp>
      <p:sp>
        <p:nvSpPr>
          <p:cNvPr id="3" name="Diagrammplatzhalter 2"/>
          <p:cNvSpPr>
            <a:spLocks noGrp="1"/>
          </p:cNvSpPr>
          <p:nvPr>
            <p:ph type="chart" idx="1"/>
          </p:nvPr>
        </p:nvSpPr>
        <p:spPr>
          <a:xfrm>
            <a:off x="685800" y="2133600"/>
            <a:ext cx="7772400" cy="3962400"/>
          </a:xfrm>
        </p:spPr>
        <p:txBody>
          <a:bodyPr/>
          <a:lstStyle/>
          <a:p>
            <a:endParaRPr lang="de-DE"/>
          </a:p>
        </p:txBody>
      </p:sp>
      <p:sp>
        <p:nvSpPr>
          <p:cNvPr id="4" name="Datumsplatzhalter 3"/>
          <p:cNvSpPr>
            <a:spLocks noGrp="1"/>
          </p:cNvSpPr>
          <p:nvPr>
            <p:ph type="dt" sz="half" idx="10"/>
          </p:nvPr>
        </p:nvSpPr>
        <p:spPr>
          <a:xfrm>
            <a:off x="5657850" y="6477000"/>
            <a:ext cx="742950" cy="152400"/>
          </a:xfrm>
        </p:spPr>
        <p:txBody>
          <a:bodyPr/>
          <a:lstStyle>
            <a:lvl1pPr>
              <a:defRPr/>
            </a:lvl1pPr>
          </a:lstStyle>
          <a:p>
            <a:r>
              <a:rPr lang="de-DE" altLang="de-DE"/>
              <a:t>Folie </a:t>
            </a:r>
            <a:fld id="{EBFFAA0A-1921-40BD-96D3-7ACFC9984637}" type="slidenum">
              <a:rPr lang="de-DE" altLang="de-DE"/>
              <a:pPr/>
              <a:t>‹Nr.›</a:t>
            </a:fld>
            <a:endParaRPr lang="de-DE" altLang="de-DE"/>
          </a:p>
        </p:txBody>
      </p:sp>
      <p:sp>
        <p:nvSpPr>
          <p:cNvPr id="5" name="Fußzeilenplatzhalter 4"/>
          <p:cNvSpPr>
            <a:spLocks noGrp="1"/>
          </p:cNvSpPr>
          <p:nvPr>
            <p:ph type="ftr" sz="quarter" idx="11"/>
          </p:nvPr>
        </p:nvSpPr>
        <p:spPr>
          <a:xfrm>
            <a:off x="647700" y="6486525"/>
            <a:ext cx="4914900" cy="152400"/>
          </a:xfrm>
        </p:spPr>
        <p:txBody>
          <a:bodyPr/>
          <a:lstStyle>
            <a:lvl1pPr>
              <a:defRPr/>
            </a:lvl1pPr>
          </a:lstStyle>
          <a:p>
            <a:r>
              <a:rPr lang="de-DE" altLang="de-DE"/>
              <a:t>RPF, Referat 32                                        De-minimis-Beihilfen im Agrarerzeugnissektor,</a:t>
            </a:r>
          </a:p>
        </p:txBody>
      </p:sp>
    </p:spTree>
    <p:extLst>
      <p:ext uri="{BB962C8B-B14F-4D97-AF65-F5344CB8AC3E}">
        <p14:creationId xmlns:p14="http://schemas.microsoft.com/office/powerpoint/2010/main" val="1431695311"/>
      </p:ext>
    </p:extLst>
  </p:cSld>
  <p:clrMapOvr>
    <a:masterClrMapping/>
  </p:clrMapOvr>
  <p:transition>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de-DE" altLang="de-DE"/>
              <a:t>Folie </a:t>
            </a:r>
            <a:fld id="{4C955DA1-4C92-48F5-B18D-56540F074CF9}" type="slidenum">
              <a:rPr lang="de-DE" altLang="de-DE"/>
              <a:pPr/>
              <a:t>‹Nr.›</a:t>
            </a:fld>
            <a:endParaRPr lang="de-DE" altLang="de-DE"/>
          </a:p>
        </p:txBody>
      </p:sp>
      <p:sp>
        <p:nvSpPr>
          <p:cNvPr id="5" name="Fußzeilenplatzhalter 4"/>
          <p:cNvSpPr>
            <a:spLocks noGrp="1"/>
          </p:cNvSpPr>
          <p:nvPr>
            <p:ph type="ftr" sz="quarter" idx="11"/>
          </p:nvPr>
        </p:nvSpPr>
        <p:spPr/>
        <p:txBody>
          <a:bodyPr/>
          <a:lstStyle>
            <a:lvl1pPr>
              <a:defRPr/>
            </a:lvl1pPr>
          </a:lstStyle>
          <a:p>
            <a:r>
              <a:rPr lang="de-DE" altLang="de-DE"/>
              <a:t>RPF, Referat 32                                        De-minimis-Beihilfen im Agrarerzeugnissektor,</a:t>
            </a:r>
          </a:p>
        </p:txBody>
      </p:sp>
    </p:spTree>
    <p:extLst>
      <p:ext uri="{BB962C8B-B14F-4D97-AF65-F5344CB8AC3E}">
        <p14:creationId xmlns:p14="http://schemas.microsoft.com/office/powerpoint/2010/main" val="1052519349"/>
      </p:ext>
    </p:extLst>
  </p:cSld>
  <p:clrMapOvr>
    <a:masterClrMapping/>
  </p:clrMapOvr>
  <p:transition>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a:t>Folie </a:t>
            </a:r>
            <a:fld id="{A8BC2CA2-B4BF-4CC2-8EF8-F202349A6CF4}" type="slidenum">
              <a:rPr lang="de-DE" altLang="de-DE"/>
              <a:pPr/>
              <a:t>‹Nr.›</a:t>
            </a:fld>
            <a:endParaRPr lang="de-DE" altLang="de-DE"/>
          </a:p>
        </p:txBody>
      </p:sp>
      <p:sp>
        <p:nvSpPr>
          <p:cNvPr id="5" name="Fußzeilenplatzhalter 4"/>
          <p:cNvSpPr>
            <a:spLocks noGrp="1"/>
          </p:cNvSpPr>
          <p:nvPr>
            <p:ph type="ftr" sz="quarter" idx="11"/>
          </p:nvPr>
        </p:nvSpPr>
        <p:spPr/>
        <p:txBody>
          <a:bodyPr/>
          <a:lstStyle>
            <a:lvl1pPr>
              <a:defRPr/>
            </a:lvl1pPr>
          </a:lstStyle>
          <a:p>
            <a:r>
              <a:rPr lang="de-DE" altLang="de-DE"/>
              <a:t>RPF, Referat 32                                        De-minimis-Beihilfen im Agrarerzeugnissektor,</a:t>
            </a:r>
          </a:p>
        </p:txBody>
      </p:sp>
    </p:spTree>
    <p:extLst>
      <p:ext uri="{BB962C8B-B14F-4D97-AF65-F5344CB8AC3E}">
        <p14:creationId xmlns:p14="http://schemas.microsoft.com/office/powerpoint/2010/main" val="4078358361"/>
      </p:ext>
    </p:extLst>
  </p:cSld>
  <p:clrMapOvr>
    <a:masterClrMapping/>
  </p:clrMapOvr>
  <p:transition>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2133600"/>
            <a:ext cx="3810000" cy="39624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2133600"/>
            <a:ext cx="3810000" cy="39624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de-DE" altLang="de-DE"/>
              <a:t>Folie </a:t>
            </a:r>
            <a:fld id="{B0C18D7D-334D-4509-AF24-294DEC50EF25}" type="slidenum">
              <a:rPr lang="de-DE" altLang="de-DE"/>
              <a:pPr/>
              <a:t>‹Nr.›</a:t>
            </a:fld>
            <a:endParaRPr lang="de-DE" altLang="de-DE"/>
          </a:p>
        </p:txBody>
      </p:sp>
      <p:sp>
        <p:nvSpPr>
          <p:cNvPr id="6" name="Fußzeilenplatzhalter 5"/>
          <p:cNvSpPr>
            <a:spLocks noGrp="1"/>
          </p:cNvSpPr>
          <p:nvPr>
            <p:ph type="ftr" sz="quarter" idx="11"/>
          </p:nvPr>
        </p:nvSpPr>
        <p:spPr/>
        <p:txBody>
          <a:bodyPr/>
          <a:lstStyle>
            <a:lvl1pPr>
              <a:defRPr/>
            </a:lvl1pPr>
          </a:lstStyle>
          <a:p>
            <a:r>
              <a:rPr lang="de-DE" altLang="de-DE"/>
              <a:t>RPF, Referat 32                                        De-minimis-Beihilfen im Agrarerzeugnissektor,</a:t>
            </a:r>
          </a:p>
        </p:txBody>
      </p:sp>
    </p:spTree>
    <p:extLst>
      <p:ext uri="{BB962C8B-B14F-4D97-AF65-F5344CB8AC3E}">
        <p14:creationId xmlns:p14="http://schemas.microsoft.com/office/powerpoint/2010/main" val="2134458348"/>
      </p:ext>
    </p:extLst>
  </p:cSld>
  <p:clrMapOvr>
    <a:masterClrMapping/>
  </p:clrMapOvr>
  <p:transition>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de-DE" altLang="de-DE"/>
              <a:t>Folie </a:t>
            </a:r>
            <a:fld id="{82778C87-37CA-490B-B2D2-FFD7AF5D63C9}" type="slidenum">
              <a:rPr lang="de-DE" altLang="de-DE"/>
              <a:pPr/>
              <a:t>‹Nr.›</a:t>
            </a:fld>
            <a:endParaRPr lang="de-DE" altLang="de-DE"/>
          </a:p>
        </p:txBody>
      </p:sp>
      <p:sp>
        <p:nvSpPr>
          <p:cNvPr id="8" name="Fußzeilenplatzhalter 7"/>
          <p:cNvSpPr>
            <a:spLocks noGrp="1"/>
          </p:cNvSpPr>
          <p:nvPr>
            <p:ph type="ftr" sz="quarter" idx="11"/>
          </p:nvPr>
        </p:nvSpPr>
        <p:spPr/>
        <p:txBody>
          <a:bodyPr/>
          <a:lstStyle>
            <a:lvl1pPr>
              <a:defRPr/>
            </a:lvl1pPr>
          </a:lstStyle>
          <a:p>
            <a:r>
              <a:rPr lang="de-DE" altLang="de-DE"/>
              <a:t>RPF, Referat 32                                        De-minimis-Beihilfen im Agrarerzeugnissektor,</a:t>
            </a:r>
          </a:p>
        </p:txBody>
      </p:sp>
    </p:spTree>
    <p:extLst>
      <p:ext uri="{BB962C8B-B14F-4D97-AF65-F5344CB8AC3E}">
        <p14:creationId xmlns:p14="http://schemas.microsoft.com/office/powerpoint/2010/main" val="1206441182"/>
      </p:ext>
    </p:extLst>
  </p:cSld>
  <p:clrMapOvr>
    <a:masterClrMapping/>
  </p:clrMapOvr>
  <p:transition>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de-DE" altLang="de-DE"/>
              <a:t>Folie </a:t>
            </a:r>
            <a:fld id="{6F9D4845-B97A-4D2D-AB6E-0604E7D37562}" type="slidenum">
              <a:rPr lang="de-DE" altLang="de-DE"/>
              <a:pPr/>
              <a:t>‹Nr.›</a:t>
            </a:fld>
            <a:endParaRPr lang="de-DE" altLang="de-DE"/>
          </a:p>
        </p:txBody>
      </p:sp>
      <p:sp>
        <p:nvSpPr>
          <p:cNvPr id="4" name="Fußzeilenplatzhalter 3"/>
          <p:cNvSpPr>
            <a:spLocks noGrp="1"/>
          </p:cNvSpPr>
          <p:nvPr>
            <p:ph type="ftr" sz="quarter" idx="11"/>
          </p:nvPr>
        </p:nvSpPr>
        <p:spPr/>
        <p:txBody>
          <a:bodyPr/>
          <a:lstStyle>
            <a:lvl1pPr>
              <a:defRPr/>
            </a:lvl1pPr>
          </a:lstStyle>
          <a:p>
            <a:r>
              <a:rPr lang="de-DE" altLang="de-DE"/>
              <a:t>RPF, Referat 32                                        De-minimis-Beihilfen im Agrarerzeugnissektor,</a:t>
            </a:r>
          </a:p>
        </p:txBody>
      </p:sp>
    </p:spTree>
    <p:extLst>
      <p:ext uri="{BB962C8B-B14F-4D97-AF65-F5344CB8AC3E}">
        <p14:creationId xmlns:p14="http://schemas.microsoft.com/office/powerpoint/2010/main" val="2848256544"/>
      </p:ext>
    </p:extLst>
  </p:cSld>
  <p:clrMapOvr>
    <a:masterClrMapping/>
  </p:clrMapOvr>
  <p:transition>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a:t>Folie </a:t>
            </a:r>
            <a:fld id="{E0561D29-DE1E-4F53-95CD-9CBF61AAF0C6}" type="slidenum">
              <a:rPr lang="de-DE" altLang="de-DE"/>
              <a:pPr/>
              <a:t>‹Nr.›</a:t>
            </a:fld>
            <a:endParaRPr lang="de-DE" altLang="de-DE"/>
          </a:p>
        </p:txBody>
      </p:sp>
      <p:sp>
        <p:nvSpPr>
          <p:cNvPr id="3" name="Fußzeilenplatzhalter 2"/>
          <p:cNvSpPr>
            <a:spLocks noGrp="1"/>
          </p:cNvSpPr>
          <p:nvPr>
            <p:ph type="ftr" sz="quarter" idx="11"/>
          </p:nvPr>
        </p:nvSpPr>
        <p:spPr/>
        <p:txBody>
          <a:bodyPr/>
          <a:lstStyle>
            <a:lvl1pPr>
              <a:defRPr/>
            </a:lvl1pPr>
          </a:lstStyle>
          <a:p>
            <a:r>
              <a:rPr lang="de-DE" altLang="de-DE"/>
              <a:t>RPF, Referat 32                                        De-minimis-Beihilfen im Agrarerzeugnissektor,</a:t>
            </a:r>
          </a:p>
        </p:txBody>
      </p:sp>
    </p:spTree>
    <p:extLst>
      <p:ext uri="{BB962C8B-B14F-4D97-AF65-F5344CB8AC3E}">
        <p14:creationId xmlns:p14="http://schemas.microsoft.com/office/powerpoint/2010/main" val="3506155122"/>
      </p:ext>
    </p:extLst>
  </p:cSld>
  <p:clrMapOvr>
    <a:masterClrMapping/>
  </p:clrMapOvr>
  <p:transition>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a:t>Folie </a:t>
            </a:r>
            <a:fld id="{C06DA955-61AC-4CA4-A2E6-689DE50A5382}" type="slidenum">
              <a:rPr lang="de-DE" altLang="de-DE"/>
              <a:pPr/>
              <a:t>‹Nr.›</a:t>
            </a:fld>
            <a:endParaRPr lang="de-DE" altLang="de-DE"/>
          </a:p>
        </p:txBody>
      </p:sp>
      <p:sp>
        <p:nvSpPr>
          <p:cNvPr id="6" name="Fußzeilenplatzhalter 5"/>
          <p:cNvSpPr>
            <a:spLocks noGrp="1"/>
          </p:cNvSpPr>
          <p:nvPr>
            <p:ph type="ftr" sz="quarter" idx="11"/>
          </p:nvPr>
        </p:nvSpPr>
        <p:spPr/>
        <p:txBody>
          <a:bodyPr/>
          <a:lstStyle>
            <a:lvl1pPr>
              <a:defRPr/>
            </a:lvl1pPr>
          </a:lstStyle>
          <a:p>
            <a:r>
              <a:rPr lang="de-DE" altLang="de-DE"/>
              <a:t>RPF, Referat 32                                        De-minimis-Beihilfen im Agrarerzeugnissektor,</a:t>
            </a:r>
          </a:p>
        </p:txBody>
      </p:sp>
    </p:spTree>
    <p:extLst>
      <p:ext uri="{BB962C8B-B14F-4D97-AF65-F5344CB8AC3E}">
        <p14:creationId xmlns:p14="http://schemas.microsoft.com/office/powerpoint/2010/main" val="4047069753"/>
      </p:ext>
    </p:extLst>
  </p:cSld>
  <p:clrMapOvr>
    <a:masterClrMapping/>
  </p:clrMapOvr>
  <p:transition>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a:t>Folie </a:t>
            </a:r>
            <a:fld id="{480D0D49-4CF9-4B58-94C4-6006650362AF}" type="slidenum">
              <a:rPr lang="de-DE" altLang="de-DE"/>
              <a:pPr/>
              <a:t>‹Nr.›</a:t>
            </a:fld>
            <a:endParaRPr lang="de-DE" altLang="de-DE"/>
          </a:p>
        </p:txBody>
      </p:sp>
      <p:sp>
        <p:nvSpPr>
          <p:cNvPr id="6" name="Fußzeilenplatzhalter 5"/>
          <p:cNvSpPr>
            <a:spLocks noGrp="1"/>
          </p:cNvSpPr>
          <p:nvPr>
            <p:ph type="ftr" sz="quarter" idx="11"/>
          </p:nvPr>
        </p:nvSpPr>
        <p:spPr/>
        <p:txBody>
          <a:bodyPr/>
          <a:lstStyle>
            <a:lvl1pPr>
              <a:defRPr/>
            </a:lvl1pPr>
          </a:lstStyle>
          <a:p>
            <a:r>
              <a:rPr lang="de-DE" altLang="de-DE"/>
              <a:t>RPF, Referat 32                                        De-minimis-Beihilfen im Agrarerzeugnissektor,</a:t>
            </a:r>
          </a:p>
        </p:txBody>
      </p:sp>
    </p:spTree>
    <p:extLst>
      <p:ext uri="{BB962C8B-B14F-4D97-AF65-F5344CB8AC3E}">
        <p14:creationId xmlns:p14="http://schemas.microsoft.com/office/powerpoint/2010/main" val="2105867888"/>
      </p:ext>
    </p:extLst>
  </p:cSld>
  <p:clrMapOvr>
    <a:masterClrMapping/>
  </p:clrMapOvr>
  <p:transition>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DE5"/>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533400"/>
            <a:ext cx="77724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de-DE" altLang="de-DE" smtClean="0"/>
              <a:t>Klicken Sie, zum Bearbeiten.</a:t>
            </a:r>
          </a:p>
        </p:txBody>
      </p:sp>
      <p:sp>
        <p:nvSpPr>
          <p:cNvPr id="1027" name="Rectangle 3"/>
          <p:cNvSpPr>
            <a:spLocks noGrp="1" noChangeArrowheads="1"/>
          </p:cNvSpPr>
          <p:nvPr>
            <p:ph type="body" idx="1"/>
          </p:nvPr>
        </p:nvSpPr>
        <p:spPr bwMode="auto">
          <a:xfrm>
            <a:off x="685800" y="2133600"/>
            <a:ext cx="77724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Klicken Sie, um die Textformatierung des Masters zu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28" name="Rectangle 4"/>
          <p:cNvSpPr>
            <a:spLocks noGrp="1" noChangeArrowheads="1"/>
          </p:cNvSpPr>
          <p:nvPr>
            <p:ph type="dt" sz="half" idx="2"/>
          </p:nvPr>
        </p:nvSpPr>
        <p:spPr bwMode="auto">
          <a:xfrm>
            <a:off x="5657850" y="6477000"/>
            <a:ext cx="74295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000">
                <a:latin typeface="+mn-lt"/>
              </a:defRPr>
            </a:lvl1pPr>
          </a:lstStyle>
          <a:p>
            <a:r>
              <a:rPr lang="de-DE" altLang="de-DE"/>
              <a:t>Folie </a:t>
            </a:r>
            <a:fld id="{029639C7-7C6F-4D8A-BCAE-26EAD54D6CC9}" type="slidenum">
              <a:rPr lang="de-DE" altLang="de-DE"/>
              <a:pPr/>
              <a:t>‹Nr.›</a:t>
            </a:fld>
            <a:endParaRPr lang="de-DE" altLang="de-DE"/>
          </a:p>
        </p:txBody>
      </p:sp>
      <p:sp>
        <p:nvSpPr>
          <p:cNvPr id="1029" name="Rectangle 5"/>
          <p:cNvSpPr>
            <a:spLocks noGrp="1" noChangeArrowheads="1"/>
          </p:cNvSpPr>
          <p:nvPr>
            <p:ph type="ftr" sz="quarter" idx="3"/>
          </p:nvPr>
        </p:nvSpPr>
        <p:spPr bwMode="auto">
          <a:xfrm>
            <a:off x="647700" y="6486525"/>
            <a:ext cx="49149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z="1000">
                <a:latin typeface="+mn-lt"/>
              </a:defRPr>
            </a:lvl1pPr>
          </a:lstStyle>
          <a:p>
            <a:r>
              <a:rPr lang="de-DE" altLang="de-DE"/>
              <a:t>RPF, Referat 32                                        De-minimis-Beihilfen im Agrarerzeugnissektor,</a:t>
            </a:r>
          </a:p>
        </p:txBody>
      </p:sp>
      <p:pic>
        <p:nvPicPr>
          <p:cNvPr id="1032" name="Picture 8" descr="R:\Gestaltungsrichtlinien\Logo RP mit Hintergrund.jp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285038" y="6053138"/>
            <a:ext cx="1173162"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pull dir="r"/>
  </p:transition>
  <p:hf sldNum="0"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defRPr>
      </a:lvl5pPr>
      <a:lvl6pPr marL="457200" algn="l" rtl="0" eaLnBrk="0" fontAlgn="base" hangingPunct="0">
        <a:spcBef>
          <a:spcPct val="0"/>
        </a:spcBef>
        <a:spcAft>
          <a:spcPct val="0"/>
        </a:spcAft>
        <a:defRPr sz="4000">
          <a:solidFill>
            <a:schemeClr val="tx2"/>
          </a:solidFill>
          <a:latin typeface="Arial" panose="020B0604020202020204" pitchFamily="34" charset="0"/>
        </a:defRPr>
      </a:lvl6pPr>
      <a:lvl7pPr marL="914400" algn="l" rtl="0" eaLnBrk="0" fontAlgn="base" hangingPunct="0">
        <a:spcBef>
          <a:spcPct val="0"/>
        </a:spcBef>
        <a:spcAft>
          <a:spcPct val="0"/>
        </a:spcAft>
        <a:defRPr sz="4000">
          <a:solidFill>
            <a:schemeClr val="tx2"/>
          </a:solidFill>
          <a:latin typeface="Arial" panose="020B0604020202020204" pitchFamily="34" charset="0"/>
        </a:defRPr>
      </a:lvl7pPr>
      <a:lvl8pPr marL="1371600" algn="l" rtl="0" eaLnBrk="0" fontAlgn="base" hangingPunct="0">
        <a:spcBef>
          <a:spcPct val="0"/>
        </a:spcBef>
        <a:spcAft>
          <a:spcPct val="0"/>
        </a:spcAft>
        <a:defRPr sz="4000">
          <a:solidFill>
            <a:schemeClr val="tx2"/>
          </a:solidFill>
          <a:latin typeface="Arial" panose="020B0604020202020204" pitchFamily="34" charset="0"/>
        </a:defRPr>
      </a:lvl8pPr>
      <a:lvl9pPr marL="1828800" algn="l" rtl="0" eaLnBrk="0" fontAlgn="base" hangingPunct="0">
        <a:spcBef>
          <a:spcPct val="0"/>
        </a:spcBef>
        <a:spcAft>
          <a:spcPct val="0"/>
        </a:spcAft>
        <a:defRPr sz="4000">
          <a:solidFill>
            <a:schemeClr val="tx2"/>
          </a:solidFill>
          <a:latin typeface="Arial" panose="020B0604020202020204" pitchFamily="34" charset="0"/>
        </a:defRPr>
      </a:lvl9pPr>
    </p:titleStyle>
    <p:bodyStyle>
      <a:lvl1pPr marL="280988" indent="-280988" algn="l" rtl="0" eaLnBrk="0" fontAlgn="base" hangingPunct="0">
        <a:spcBef>
          <a:spcPct val="30000"/>
        </a:spcBef>
        <a:spcAft>
          <a:spcPct val="0"/>
        </a:spcAft>
        <a:buSzPct val="90000"/>
        <a:buChar char="•"/>
        <a:defRPr sz="2400" kern="1200">
          <a:solidFill>
            <a:schemeClr val="tx1"/>
          </a:solidFill>
          <a:latin typeface="+mn-lt"/>
          <a:ea typeface="+mn-ea"/>
          <a:cs typeface="+mn-cs"/>
        </a:defRPr>
      </a:lvl1pPr>
      <a:lvl2pPr marL="757238" indent="-285750" algn="l" rtl="0" eaLnBrk="0" fontAlgn="base" hangingPunct="0">
        <a:spcBef>
          <a:spcPct val="0"/>
        </a:spcBef>
        <a:spcAft>
          <a:spcPct val="0"/>
        </a:spcAft>
        <a:buChar char="–"/>
        <a:defRPr sz="2400" kern="1200">
          <a:solidFill>
            <a:schemeClr val="tx1"/>
          </a:solidFill>
          <a:latin typeface="+mn-lt"/>
          <a:ea typeface="+mn-ea"/>
          <a:cs typeface="+mn-cs"/>
        </a:defRPr>
      </a:lvl2pPr>
      <a:lvl3pPr marL="1176338" indent="-228600" algn="l" rtl="0" eaLnBrk="0" fontAlgn="base" hangingPunct="0">
        <a:spcBef>
          <a:spcPct val="30000"/>
        </a:spcBef>
        <a:spcAft>
          <a:spcPct val="0"/>
        </a:spcAft>
        <a:buSzPct val="90000"/>
        <a:buChar char="•"/>
        <a:defRPr sz="2000" kern="1200">
          <a:solidFill>
            <a:schemeClr val="tx1"/>
          </a:solidFill>
          <a:latin typeface="+mn-lt"/>
          <a:ea typeface="+mn-ea"/>
          <a:cs typeface="+mn-cs"/>
        </a:defRPr>
      </a:lvl3pPr>
      <a:lvl4pPr marL="1595438" indent="-228600" algn="l" rtl="0" eaLnBrk="0" fontAlgn="base" hangingPunct="0">
        <a:spcBef>
          <a:spcPct val="30000"/>
        </a:spcBef>
        <a:spcAft>
          <a:spcPct val="0"/>
        </a:spcAft>
        <a:buSzPct val="90000"/>
        <a:buChar char="•"/>
        <a:defRPr sz="2000" kern="1200">
          <a:solidFill>
            <a:schemeClr val="tx1"/>
          </a:solidFill>
          <a:latin typeface="+mn-lt"/>
          <a:ea typeface="+mn-ea"/>
          <a:cs typeface="+mn-cs"/>
        </a:defRPr>
      </a:lvl4pPr>
      <a:lvl5pPr marL="2014538" indent="-228600" algn="l" rtl="0" eaLnBrk="0" fontAlgn="base" hangingPunct="0">
        <a:spcBef>
          <a:spcPct val="30000"/>
        </a:spcBef>
        <a:spcAft>
          <a:spcPct val="0"/>
        </a:spcAft>
        <a:buSzPct val="9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5800" y="1066800"/>
            <a:ext cx="7772400" cy="2971800"/>
          </a:xfrm>
        </p:spPr>
        <p:txBody>
          <a:bodyPr/>
          <a:lstStyle/>
          <a:p>
            <a:pPr>
              <a:spcBef>
                <a:spcPct val="30000"/>
              </a:spcBef>
            </a:pPr>
            <a:r>
              <a:rPr lang="de-DE" altLang="de-DE" sz="4400" b="1"/>
              <a:t>De–minimis–Beihilfen</a:t>
            </a:r>
            <a:br>
              <a:rPr lang="de-DE" altLang="de-DE" sz="4400" b="1"/>
            </a:br>
            <a:r>
              <a:rPr lang="de-DE" altLang="de-DE" sz="4400" b="1"/>
              <a:t>an Unternehmen</a:t>
            </a:r>
            <a:br>
              <a:rPr lang="de-DE" altLang="de-DE" sz="4400" b="1"/>
            </a:br>
            <a:r>
              <a:rPr lang="de-DE" altLang="de-DE" sz="4400" b="1"/>
              <a:t>im Agrarerzeugnissektor</a:t>
            </a:r>
            <a:br>
              <a:rPr lang="de-DE" altLang="de-DE" sz="4400" b="1"/>
            </a:br>
            <a:r>
              <a:rPr lang="de-DE" altLang="de-DE" sz="3600"/>
              <a:t>(VO (EG) Nr. 1535/2007)</a:t>
            </a:r>
            <a:r>
              <a:rPr lang="de-DE" altLang="de-DE" sz="3600" b="1"/>
              <a:t/>
            </a:r>
            <a:br>
              <a:rPr lang="de-DE" altLang="de-DE" sz="3600" b="1"/>
            </a:br>
            <a:endParaRPr lang="de-DE" altLang="de-DE" sz="3600" b="1"/>
          </a:p>
        </p:txBody>
      </p:sp>
      <p:sp>
        <p:nvSpPr>
          <p:cNvPr id="31747" name="Rectangle 3"/>
          <p:cNvSpPr>
            <a:spLocks noGrp="1" noChangeArrowheads="1"/>
          </p:cNvSpPr>
          <p:nvPr>
            <p:ph type="subTitle" idx="1"/>
          </p:nvPr>
        </p:nvSpPr>
        <p:spPr/>
        <p:txBody>
          <a:bodyPr/>
          <a:lstStyle/>
          <a:p>
            <a:endParaRPr lang="de-DE" altLang="de-DE" sz="2000"/>
          </a:p>
          <a:p>
            <a:r>
              <a:rPr lang="de-DE" altLang="de-DE" sz="2000"/>
              <a:t>Infoveranstaltung am 08.07.2008 / 24.07.2008</a:t>
            </a:r>
          </a:p>
          <a:p>
            <a:endParaRPr lang="de-DE" altLang="de-DE" sz="1800"/>
          </a:p>
          <a:p>
            <a:r>
              <a:rPr lang="de-DE" altLang="de-DE" sz="1400"/>
              <a:t>Katharina Delius, Regierungspräsidium Freiburg</a:t>
            </a:r>
          </a:p>
          <a:p>
            <a:endParaRPr lang="de-DE" altLang="de-DE"/>
          </a:p>
        </p:txBody>
      </p:sp>
    </p:spTree>
  </p:cSld>
  <p:clrMapOvr>
    <a:masterClrMapping/>
  </p:clrMapOvr>
  <p:transition>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DE2E6DD7-A46C-4D51-B99C-69F0E13293CD}" type="slidenum">
              <a:rPr lang="de-DE" altLang="de-DE"/>
              <a:pPr/>
              <a:t>10</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38914" name="Rectangle 2"/>
          <p:cNvSpPr>
            <a:spLocks noGrp="1" noChangeArrowheads="1"/>
          </p:cNvSpPr>
          <p:nvPr>
            <p:ph type="title"/>
          </p:nvPr>
        </p:nvSpPr>
        <p:spPr/>
        <p:txBody>
          <a:bodyPr/>
          <a:lstStyle/>
          <a:p>
            <a:r>
              <a:rPr lang="de-DE" altLang="de-DE" sz="3200" b="1"/>
              <a:t>B) Höchstbetrag</a:t>
            </a:r>
          </a:p>
        </p:txBody>
      </p:sp>
      <p:sp>
        <p:nvSpPr>
          <p:cNvPr id="38915" name="Rectangle 3"/>
          <p:cNvSpPr>
            <a:spLocks noGrp="1" noChangeArrowheads="1"/>
          </p:cNvSpPr>
          <p:nvPr>
            <p:ph type="body" idx="1"/>
          </p:nvPr>
        </p:nvSpPr>
        <p:spPr/>
        <p:txBody>
          <a:bodyPr/>
          <a:lstStyle/>
          <a:p>
            <a:pPr>
              <a:lnSpc>
                <a:spcPct val="90000"/>
              </a:lnSpc>
              <a:spcBef>
                <a:spcPct val="0"/>
              </a:spcBef>
            </a:pPr>
            <a:r>
              <a:rPr lang="de-DE" altLang="de-DE" sz="2000" b="1"/>
              <a:t>7.500,- € in 3 Steuerjahren                                                           </a:t>
            </a:r>
            <a:r>
              <a:rPr lang="de-DE" altLang="de-DE" sz="2000"/>
              <a:t>entscheidend für die Zuordnung zum Steuerjahr ist das Datum des Bewilligungsbescheides</a:t>
            </a:r>
          </a:p>
          <a:p>
            <a:pPr>
              <a:lnSpc>
                <a:spcPct val="90000"/>
              </a:lnSpc>
              <a:spcBef>
                <a:spcPct val="50000"/>
              </a:spcBef>
            </a:pPr>
            <a:r>
              <a:rPr lang="de-DE" altLang="de-DE" sz="2000" b="1">
                <a:solidFill>
                  <a:srgbClr val="FF0000"/>
                </a:solidFill>
              </a:rPr>
              <a:t>ACHTUNG</a:t>
            </a:r>
            <a:r>
              <a:rPr lang="de-DE" altLang="de-DE" sz="2000" b="1"/>
              <a:t>: </a:t>
            </a:r>
            <a:r>
              <a:rPr lang="de-DE" altLang="de-DE" sz="2000"/>
              <a:t>es gibt noch weitere De-minimis-Beihilfen außerhalb des Agrarerzeugnissektors, die hiervon nicht berührt sind (gewerbliche De-minimis)</a:t>
            </a:r>
          </a:p>
          <a:p>
            <a:pPr>
              <a:lnSpc>
                <a:spcPct val="90000"/>
              </a:lnSpc>
              <a:spcBef>
                <a:spcPct val="50000"/>
              </a:spcBef>
            </a:pPr>
            <a:r>
              <a:rPr lang="de-DE" altLang="de-DE" sz="2000" b="1">
                <a:solidFill>
                  <a:srgbClr val="FF0000"/>
                </a:solidFill>
              </a:rPr>
              <a:t>ACHTUNG</a:t>
            </a:r>
            <a:r>
              <a:rPr lang="de-DE" altLang="de-DE" sz="2000" b="1"/>
              <a:t>: </a:t>
            </a:r>
            <a:r>
              <a:rPr lang="de-DE" altLang="de-DE" sz="2000"/>
              <a:t>Wenn der Höchstbetrag durch die Gewährung der "neuen" Beihilfe überschritten wird, darf diese insgesamt nicht gewährt werden!</a:t>
            </a:r>
          </a:p>
          <a:p>
            <a:pPr>
              <a:lnSpc>
                <a:spcPct val="90000"/>
              </a:lnSpc>
              <a:spcBef>
                <a:spcPct val="50000"/>
              </a:spcBef>
              <a:buFontTx/>
              <a:buNone/>
            </a:pPr>
            <a:r>
              <a:rPr lang="de-DE" altLang="de-DE" sz="2000"/>
              <a:t>	</a:t>
            </a:r>
            <a:r>
              <a:rPr lang="de-DE" altLang="de-DE" sz="2000" u="sng"/>
              <a:t>Beispiel</a:t>
            </a:r>
            <a:r>
              <a:rPr lang="de-DE" altLang="de-DE" sz="2000"/>
              <a:t>: Landwirt hat 2008 und 2009 6.000,- € erhalten, soll 2010 für eine Maßnahme nach dem Förderprogramm 3.000,- € erhalten                </a:t>
            </a:r>
            <a:r>
              <a:rPr lang="de-DE" altLang="de-DE" sz="2000" b="1"/>
              <a:t>Folge</a:t>
            </a:r>
            <a:r>
              <a:rPr lang="de-DE" altLang="de-DE" sz="2000"/>
              <a:t>: die 3.000,- € dürfen insgesamt nicht gewährt werden</a:t>
            </a:r>
          </a:p>
          <a:p>
            <a:pPr>
              <a:lnSpc>
                <a:spcPct val="90000"/>
              </a:lnSpc>
            </a:pPr>
            <a:endParaRPr lang="de-DE" altLang="de-DE" sz="2800"/>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9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89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89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C154033C-17AF-4FD4-9574-5AFE84603EFC}" type="slidenum">
              <a:rPr lang="de-DE" altLang="de-DE"/>
              <a:pPr/>
              <a:t>11</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39938" name="Rectangle 2"/>
          <p:cNvSpPr>
            <a:spLocks noGrp="1" noChangeArrowheads="1"/>
          </p:cNvSpPr>
          <p:nvPr>
            <p:ph type="title"/>
          </p:nvPr>
        </p:nvSpPr>
        <p:spPr>
          <a:xfrm>
            <a:off x="685800" y="990600"/>
            <a:ext cx="7696200" cy="2057400"/>
          </a:xfrm>
        </p:spPr>
        <p:txBody>
          <a:bodyPr/>
          <a:lstStyle/>
          <a:p>
            <a:pPr>
              <a:lnSpc>
                <a:spcPct val="180000"/>
              </a:lnSpc>
            </a:pPr>
            <a:r>
              <a:rPr lang="de-DE" altLang="de-DE" sz="3200" b="1"/>
              <a:t>C) Ausgeschlossene Beihilfen</a:t>
            </a:r>
            <a:r>
              <a:rPr lang="de-DE" altLang="de-DE" sz="1600" b="1"/>
              <a:t/>
            </a:r>
            <a:br>
              <a:rPr lang="de-DE" altLang="de-DE" sz="1600" b="1"/>
            </a:br>
            <a:r>
              <a:rPr lang="de-DE" altLang="de-DE" sz="1800" b="1"/>
              <a:t>Nicht </a:t>
            </a:r>
            <a:r>
              <a:rPr lang="de-DE" altLang="de-DE" sz="1800"/>
              <a:t>als De-minimis-Beihilfen gewährt werden dürfen Beihilfen...</a:t>
            </a:r>
            <a:r>
              <a:rPr lang="de-DE" altLang="de-DE" b="1"/>
              <a:t/>
            </a:r>
            <a:br>
              <a:rPr lang="de-DE" altLang="de-DE" b="1"/>
            </a:br>
            <a:endParaRPr lang="de-DE" altLang="de-DE" b="1"/>
          </a:p>
        </p:txBody>
      </p:sp>
      <p:sp>
        <p:nvSpPr>
          <p:cNvPr id="39939" name="Rectangle 3"/>
          <p:cNvSpPr>
            <a:spLocks noGrp="1" noChangeArrowheads="1"/>
          </p:cNvSpPr>
          <p:nvPr>
            <p:ph type="body" idx="1"/>
          </p:nvPr>
        </p:nvSpPr>
        <p:spPr/>
        <p:txBody>
          <a:bodyPr/>
          <a:lstStyle/>
          <a:p>
            <a:pPr>
              <a:lnSpc>
                <a:spcPct val="110000"/>
              </a:lnSpc>
            </a:pPr>
            <a:r>
              <a:rPr lang="de-DE" altLang="de-DE" sz="2000" b="1"/>
              <a:t>deren Höhe sich nach dem Preis oder der Menge vermarkteter Erzeugnisse richtet                                                                    </a:t>
            </a:r>
            <a:r>
              <a:rPr lang="de-DE" altLang="de-DE" sz="2000"/>
              <a:t>z.B. Beihilfe je kg erzeugten Käse, Zuschuss zur Verminderung der Schlachtgebühren</a:t>
            </a:r>
          </a:p>
          <a:p>
            <a:r>
              <a:rPr lang="de-DE" altLang="de-DE" sz="2000"/>
              <a:t>die von der bevorzugten Verwendung heimischer Erzeugnisse gegenüber Importwaren abhängig gemacht werden</a:t>
            </a:r>
          </a:p>
          <a:p>
            <a:r>
              <a:rPr lang="de-DE" altLang="de-DE" sz="2000"/>
              <a:t>für exportbezogene Tätigkeiten, d.h. Beihilfen, die unmittelbar mit den ausgeführten Mengen, dem Aufbau und dem Betrieb eines Vertriebsnetzes oder anderen laufenden Ausgaben einer Exporttätigkeit in Zusammenhang stehen</a:t>
            </a:r>
          </a:p>
          <a:p>
            <a:pPr>
              <a:lnSpc>
                <a:spcPct val="120000"/>
              </a:lnSpc>
            </a:pPr>
            <a:r>
              <a:rPr lang="de-DE" altLang="de-DE" sz="2000"/>
              <a:t>an Unternehmen in Schwierigkeiten</a:t>
            </a:r>
          </a:p>
          <a:p>
            <a:endParaRPr lang="de-DE" altLang="de-DE" sz="2800"/>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99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99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99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Datumsplatzhalter 3"/>
          <p:cNvSpPr>
            <a:spLocks noGrp="1"/>
          </p:cNvSpPr>
          <p:nvPr>
            <p:ph type="dt" sz="half" idx="10"/>
          </p:nvPr>
        </p:nvSpPr>
        <p:spPr/>
        <p:txBody>
          <a:bodyPr/>
          <a:lstStyle/>
          <a:p>
            <a:r>
              <a:rPr lang="de-DE" altLang="de-DE"/>
              <a:t>Folie </a:t>
            </a:r>
            <a:fld id="{B659756C-2C30-47D3-80A9-AD1B7E1C4803}" type="slidenum">
              <a:rPr lang="de-DE" altLang="de-DE"/>
              <a:pPr/>
              <a:t>12</a:t>
            </a:fld>
            <a:endParaRPr lang="de-DE" altLang="de-DE"/>
          </a:p>
        </p:txBody>
      </p:sp>
      <p:sp>
        <p:nvSpPr>
          <p:cNvPr id="10" name="Fußzeilenplatzhalter 4"/>
          <p:cNvSpPr>
            <a:spLocks noGrp="1"/>
          </p:cNvSpPr>
          <p:nvPr>
            <p:ph type="ftr" sz="quarter" idx="11"/>
          </p:nvPr>
        </p:nvSpPr>
        <p:spPr/>
        <p:txBody>
          <a:bodyPr/>
          <a:lstStyle/>
          <a:p>
            <a:r>
              <a:rPr lang="de-DE" altLang="de-DE"/>
              <a:t>RPF, Referat 32                                        De-minimis-Beihilfen im Agrarerzeugnissektor,</a:t>
            </a:r>
          </a:p>
        </p:txBody>
      </p:sp>
      <p:sp>
        <p:nvSpPr>
          <p:cNvPr id="40962" name="Rectangle 2"/>
          <p:cNvSpPr>
            <a:spLocks noGrp="1" noChangeArrowheads="1"/>
          </p:cNvSpPr>
          <p:nvPr>
            <p:ph type="title"/>
          </p:nvPr>
        </p:nvSpPr>
        <p:spPr>
          <a:xfrm>
            <a:off x="685800" y="304800"/>
            <a:ext cx="7772400" cy="533400"/>
          </a:xfrm>
        </p:spPr>
        <p:txBody>
          <a:bodyPr/>
          <a:lstStyle/>
          <a:p>
            <a:r>
              <a:rPr lang="de-DE" altLang="de-DE" sz="3200" b="1"/>
              <a:t>D</a:t>
            </a:r>
            <a:r>
              <a:rPr lang="de-DE" altLang="de-DE" sz="2800" b="1"/>
              <a:t>) </a:t>
            </a:r>
            <a:r>
              <a:rPr lang="de-DE" altLang="de-DE" sz="3200" b="1"/>
              <a:t>Verwaltungsverfahrensbedingungen</a:t>
            </a:r>
          </a:p>
        </p:txBody>
      </p:sp>
      <p:sp>
        <p:nvSpPr>
          <p:cNvPr id="40963" name="Rectangle 3"/>
          <p:cNvSpPr>
            <a:spLocks noGrp="1" noChangeArrowheads="1"/>
          </p:cNvSpPr>
          <p:nvPr>
            <p:ph type="body" idx="1"/>
          </p:nvPr>
        </p:nvSpPr>
        <p:spPr>
          <a:xfrm>
            <a:off x="381000" y="1295400"/>
            <a:ext cx="8305800" cy="4572000"/>
          </a:xfrm>
        </p:spPr>
        <p:txBody>
          <a:bodyPr/>
          <a:lstStyle/>
          <a:p>
            <a:pPr algn="ctr">
              <a:lnSpc>
                <a:spcPct val="90000"/>
              </a:lnSpc>
              <a:buFontTx/>
              <a:buNone/>
            </a:pPr>
            <a:r>
              <a:rPr lang="de-DE" altLang="de-DE" sz="1600" b="1"/>
              <a:t>Mitgliedstaat</a:t>
            </a:r>
            <a:r>
              <a:rPr lang="de-DE" altLang="de-DE" sz="1600"/>
              <a:t> hat sicherzustellen, dass weder der Gesamtplafond noch der Höchstbetrag   je Empfänger überschritten wird</a:t>
            </a:r>
          </a:p>
          <a:p>
            <a:pPr algn="ctr">
              <a:lnSpc>
                <a:spcPct val="90000"/>
              </a:lnSpc>
              <a:buFontTx/>
              <a:buNone/>
            </a:pPr>
            <a:endParaRPr lang="de-DE" altLang="de-DE" sz="1600"/>
          </a:p>
          <a:p>
            <a:pPr algn="ctr">
              <a:lnSpc>
                <a:spcPct val="90000"/>
              </a:lnSpc>
              <a:buFontTx/>
              <a:buNone/>
            </a:pPr>
            <a:r>
              <a:rPr lang="de-DE" altLang="de-DE" sz="1600" b="1"/>
              <a:t>MLR</a:t>
            </a:r>
            <a:r>
              <a:rPr lang="de-DE" altLang="de-DE" sz="1600"/>
              <a:t> muss entsprechende Einzelkontingente an zuwendungsgewährende Stellen zuteilen d.h. MLR benötigt Info über geplante Beihilfesummen</a:t>
            </a:r>
          </a:p>
          <a:p>
            <a:pPr algn="ctr">
              <a:lnSpc>
                <a:spcPct val="90000"/>
              </a:lnSpc>
              <a:buFontTx/>
              <a:buNone/>
            </a:pPr>
            <a:endParaRPr lang="de-DE" altLang="de-DE" sz="1600"/>
          </a:p>
          <a:p>
            <a:pPr algn="ctr">
              <a:lnSpc>
                <a:spcPct val="90000"/>
              </a:lnSpc>
              <a:buFontTx/>
              <a:buNone/>
            </a:pPr>
            <a:r>
              <a:rPr lang="de-DE" altLang="de-DE" sz="1600" b="1"/>
              <a:t>Zuwendungsgeber</a:t>
            </a:r>
            <a:r>
              <a:rPr lang="de-DE" altLang="de-DE" sz="1600"/>
              <a:t> hat </a:t>
            </a:r>
            <a:r>
              <a:rPr lang="de-DE" altLang="de-DE" sz="1600" b="1" u="sng"/>
              <a:t>vor</a:t>
            </a:r>
            <a:r>
              <a:rPr lang="de-DE" altLang="de-DE" sz="1600" b="1"/>
              <a:t> </a:t>
            </a:r>
            <a:r>
              <a:rPr lang="de-DE" altLang="de-DE" sz="1600"/>
              <a:t>der Beihilfegewährung an Empfänger mitzuteilen </a:t>
            </a:r>
            <a:br>
              <a:rPr lang="de-DE" altLang="de-DE" sz="1600"/>
            </a:br>
            <a:r>
              <a:rPr lang="de-DE" altLang="de-DE" sz="1600"/>
              <a:t>a) den Betrag und b) dass es sich um eine De-minimis-Beihilfe handelt,                     </a:t>
            </a:r>
            <a:r>
              <a:rPr lang="de-DE" altLang="de-DE" sz="1600" b="1">
                <a:solidFill>
                  <a:srgbClr val="0066FF"/>
                </a:solidFill>
              </a:rPr>
              <a:t>Eine De-minimis-Beihilfe liegt nur vor, wenn dem Empfänger auch mitgeteilt wird, dass es sich um eine D.-m.-B. handelt!</a:t>
            </a:r>
          </a:p>
          <a:p>
            <a:pPr algn="ctr">
              <a:lnSpc>
                <a:spcPct val="90000"/>
              </a:lnSpc>
              <a:buFontTx/>
              <a:buNone/>
            </a:pPr>
            <a:endParaRPr lang="de-DE" altLang="de-DE" sz="1600" b="1"/>
          </a:p>
          <a:p>
            <a:pPr algn="ctr">
              <a:lnSpc>
                <a:spcPct val="90000"/>
              </a:lnSpc>
              <a:buFontTx/>
              <a:buNone/>
            </a:pPr>
            <a:r>
              <a:rPr lang="de-DE" altLang="de-DE" sz="1600" b="1"/>
              <a:t>Zuwendungsempfänger</a:t>
            </a:r>
            <a:r>
              <a:rPr lang="de-DE" altLang="de-DE" sz="1600"/>
              <a:t> hat dem Zuw.geber (schriftl. oder in elektron. Form ) jede D.-m.-B. mitzuteilen, die er in diesem und den beiden vorangegangenen Jahren erhalten hat</a:t>
            </a:r>
          </a:p>
          <a:p>
            <a:pPr algn="ctr">
              <a:lnSpc>
                <a:spcPct val="90000"/>
              </a:lnSpc>
              <a:buFontTx/>
              <a:buNone/>
            </a:pPr>
            <a:endParaRPr lang="de-DE" altLang="de-DE" sz="1600"/>
          </a:p>
          <a:p>
            <a:pPr algn="ctr">
              <a:lnSpc>
                <a:spcPct val="90000"/>
              </a:lnSpc>
              <a:buFontTx/>
              <a:buNone/>
            </a:pPr>
            <a:r>
              <a:rPr lang="de-DE" altLang="de-DE" sz="1600"/>
              <a:t>Beihilfegewährung (Aufbewahrungspflicht!)</a:t>
            </a:r>
          </a:p>
          <a:p>
            <a:pPr>
              <a:lnSpc>
                <a:spcPct val="90000"/>
              </a:lnSpc>
              <a:buFontTx/>
              <a:buNone/>
            </a:pPr>
            <a:endParaRPr lang="de-DE" altLang="de-DE" sz="1600"/>
          </a:p>
          <a:p>
            <a:pPr algn="ctr">
              <a:lnSpc>
                <a:spcPct val="70000"/>
              </a:lnSpc>
              <a:buFontTx/>
              <a:buNone/>
            </a:pPr>
            <a:r>
              <a:rPr lang="de-DE" altLang="de-DE" sz="1600"/>
              <a:t>Meldung über gewährte Beihilfen/geplante Beihilfen an MLR</a:t>
            </a:r>
          </a:p>
          <a:p>
            <a:pPr>
              <a:lnSpc>
                <a:spcPct val="90000"/>
              </a:lnSpc>
            </a:pPr>
            <a:endParaRPr lang="de-DE" altLang="de-DE" sz="2000"/>
          </a:p>
        </p:txBody>
      </p:sp>
      <p:sp>
        <p:nvSpPr>
          <p:cNvPr id="40964" name="AutoShape 4"/>
          <p:cNvSpPr>
            <a:spLocks noChangeArrowheads="1"/>
          </p:cNvSpPr>
          <p:nvPr/>
        </p:nvSpPr>
        <p:spPr bwMode="auto">
          <a:xfrm>
            <a:off x="4452938" y="1790700"/>
            <a:ext cx="238125" cy="304800"/>
          </a:xfrm>
          <a:prstGeom prst="downArrow">
            <a:avLst>
              <a:gd name="adj1" fmla="val 50000"/>
              <a:gd name="adj2" fmla="val 32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0970" name="AutoShape 10"/>
          <p:cNvSpPr>
            <a:spLocks noChangeArrowheads="1"/>
          </p:cNvSpPr>
          <p:nvPr/>
        </p:nvSpPr>
        <p:spPr bwMode="auto">
          <a:xfrm>
            <a:off x="4452938" y="2571750"/>
            <a:ext cx="238125" cy="304800"/>
          </a:xfrm>
          <a:prstGeom prst="downArrow">
            <a:avLst>
              <a:gd name="adj1" fmla="val 50000"/>
              <a:gd name="adj2" fmla="val 32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0971" name="AutoShape 11"/>
          <p:cNvSpPr>
            <a:spLocks noChangeArrowheads="1"/>
          </p:cNvSpPr>
          <p:nvPr/>
        </p:nvSpPr>
        <p:spPr bwMode="auto">
          <a:xfrm>
            <a:off x="4452938" y="3819525"/>
            <a:ext cx="238125" cy="304800"/>
          </a:xfrm>
          <a:prstGeom prst="downArrow">
            <a:avLst>
              <a:gd name="adj1" fmla="val 50000"/>
              <a:gd name="adj2" fmla="val 32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0972" name="AutoShape 12"/>
          <p:cNvSpPr>
            <a:spLocks noChangeArrowheads="1"/>
          </p:cNvSpPr>
          <p:nvPr/>
        </p:nvSpPr>
        <p:spPr bwMode="auto">
          <a:xfrm>
            <a:off x="4452938" y="4629150"/>
            <a:ext cx="238125" cy="304800"/>
          </a:xfrm>
          <a:prstGeom prst="downArrow">
            <a:avLst>
              <a:gd name="adj1" fmla="val 50000"/>
              <a:gd name="adj2" fmla="val 32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0973" name="AutoShape 13"/>
          <p:cNvSpPr>
            <a:spLocks noChangeArrowheads="1"/>
          </p:cNvSpPr>
          <p:nvPr/>
        </p:nvSpPr>
        <p:spPr bwMode="auto">
          <a:xfrm>
            <a:off x="4452938" y="5210175"/>
            <a:ext cx="238125" cy="304800"/>
          </a:xfrm>
          <a:prstGeom prst="downArrow">
            <a:avLst>
              <a:gd name="adj1" fmla="val 50000"/>
              <a:gd name="adj2" fmla="val 32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6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96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6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0963">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096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0B9673DF-9761-477E-8DD1-7CC51F8F8FA2}" type="slidenum">
              <a:rPr lang="de-DE" altLang="de-DE"/>
              <a:pPr/>
              <a:t>13</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49154" name="Rectangle 2"/>
          <p:cNvSpPr>
            <a:spLocks noGrp="1" noChangeArrowheads="1"/>
          </p:cNvSpPr>
          <p:nvPr>
            <p:ph type="title"/>
          </p:nvPr>
        </p:nvSpPr>
        <p:spPr>
          <a:xfrm>
            <a:off x="685800" y="533400"/>
            <a:ext cx="7772400" cy="838200"/>
          </a:xfrm>
        </p:spPr>
        <p:txBody>
          <a:bodyPr/>
          <a:lstStyle/>
          <a:p>
            <a:r>
              <a:rPr lang="de-DE" altLang="de-DE" sz="2800" b="1"/>
              <a:t>Verwaltungsverfahren</a:t>
            </a:r>
          </a:p>
        </p:txBody>
      </p:sp>
      <p:sp>
        <p:nvSpPr>
          <p:cNvPr id="49155" name="Rectangle 3"/>
          <p:cNvSpPr>
            <a:spLocks noGrp="1" noChangeArrowheads="1"/>
          </p:cNvSpPr>
          <p:nvPr>
            <p:ph type="body" idx="1"/>
          </p:nvPr>
        </p:nvSpPr>
        <p:spPr>
          <a:xfrm>
            <a:off x="685800" y="1828800"/>
            <a:ext cx="7772400" cy="4267200"/>
          </a:xfrm>
        </p:spPr>
        <p:txBody>
          <a:bodyPr/>
          <a:lstStyle/>
          <a:p>
            <a:endParaRPr lang="de-DE" altLang="de-DE"/>
          </a:p>
          <a:p>
            <a:r>
              <a:rPr lang="de-DE" altLang="de-DE" sz="2000"/>
              <a:t>es gibt keine Rechts- und Formvorgaben für kommunale Programme</a:t>
            </a:r>
          </a:p>
          <a:p>
            <a:endParaRPr lang="de-DE" altLang="de-DE" sz="2000"/>
          </a:p>
          <a:p>
            <a:r>
              <a:rPr lang="de-DE" altLang="de-DE" sz="2000"/>
              <a:t>De-minimis-Beihilferegelungen müssen schriftlich vorliegen</a:t>
            </a:r>
          </a:p>
          <a:p>
            <a:endParaRPr lang="de-DE" altLang="de-DE" sz="2000"/>
          </a:p>
          <a:p>
            <a:r>
              <a:rPr lang="de-DE" altLang="de-DE" sz="2000"/>
              <a:t>Aufzeichnungen über De-minimis-Beihilferegelungen sind ab dem Zeitpunkt, zu dem letztmals eine entsprechende Beihilfe gewährt wurde, 10 Jahre lang aufzubewahren</a:t>
            </a:r>
          </a:p>
        </p:txBody>
      </p:sp>
    </p:spTree>
  </p:cSld>
  <p:clrMapOvr>
    <a:masterClrMapping/>
  </p:clrMapOvr>
  <p:transition>
    <p:pull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70919443-165D-4F04-AA1E-FCBCB2468F27}" type="slidenum">
              <a:rPr lang="de-DE" altLang="de-DE"/>
              <a:pPr/>
              <a:t>14</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41986" name="Rectangle 2"/>
          <p:cNvSpPr>
            <a:spLocks noGrp="1" noChangeArrowheads="1"/>
          </p:cNvSpPr>
          <p:nvPr>
            <p:ph type="title"/>
          </p:nvPr>
        </p:nvSpPr>
        <p:spPr/>
        <p:txBody>
          <a:bodyPr/>
          <a:lstStyle/>
          <a:p>
            <a:r>
              <a:rPr lang="de-DE" altLang="de-DE" sz="3200" b="1"/>
              <a:t>5. Was kann im Rahmen von </a:t>
            </a:r>
            <a:br>
              <a:rPr lang="de-DE" altLang="de-DE" sz="3200" b="1"/>
            </a:br>
            <a:r>
              <a:rPr lang="de-DE" altLang="de-DE" sz="3200" b="1"/>
              <a:t>„De-minimis“ gefördert werden? (1)</a:t>
            </a:r>
          </a:p>
        </p:txBody>
      </p:sp>
      <p:sp>
        <p:nvSpPr>
          <p:cNvPr id="41987" name="Rectangle 3"/>
          <p:cNvSpPr>
            <a:spLocks noGrp="1" noChangeArrowheads="1"/>
          </p:cNvSpPr>
          <p:nvPr>
            <p:ph type="body" idx="1"/>
          </p:nvPr>
        </p:nvSpPr>
        <p:spPr>
          <a:xfrm>
            <a:off x="685800" y="2743200"/>
            <a:ext cx="7772400" cy="3352800"/>
          </a:xfrm>
        </p:spPr>
        <p:txBody>
          <a:bodyPr/>
          <a:lstStyle/>
          <a:p>
            <a:r>
              <a:rPr lang="de-DE" altLang="de-DE"/>
              <a:t>Grundsätzlich alles, was nicht ausgeschlossen ist!</a:t>
            </a:r>
          </a:p>
          <a:p>
            <a:endParaRPr lang="de-DE" altLang="de-DE"/>
          </a:p>
          <a:p>
            <a:r>
              <a:rPr lang="de-DE" altLang="de-DE"/>
              <a:t>Fördertatbestände, die nicht Gegenstand eines staatlichen Förderprogramms sind bzw. von diesem explizit ausgeschlossen sind</a:t>
            </a:r>
          </a:p>
          <a:p>
            <a:endParaRPr lang="de-DE" altLang="de-DE"/>
          </a:p>
        </p:txBody>
      </p:sp>
    </p:spTree>
  </p:cSld>
  <p:clrMapOvr>
    <a:masterClrMapping/>
  </p:clrMapOvr>
  <p:transition>
    <p:pull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3"/>
          <p:cNvSpPr>
            <a:spLocks noGrp="1"/>
          </p:cNvSpPr>
          <p:nvPr>
            <p:ph type="dt" sz="half" idx="10"/>
          </p:nvPr>
        </p:nvSpPr>
        <p:spPr/>
        <p:txBody>
          <a:bodyPr/>
          <a:lstStyle/>
          <a:p>
            <a:r>
              <a:rPr lang="de-DE" altLang="de-DE"/>
              <a:t>Folie </a:t>
            </a:r>
            <a:fld id="{72D6A657-815D-4D02-9A00-423B791B4F3B}" type="slidenum">
              <a:rPr lang="de-DE" altLang="de-DE"/>
              <a:pPr/>
              <a:t>15</a:t>
            </a:fld>
            <a:endParaRPr lang="de-DE" altLang="de-DE"/>
          </a:p>
        </p:txBody>
      </p:sp>
      <p:sp>
        <p:nvSpPr>
          <p:cNvPr id="6" name="Fußzeilenplatzhalter 4"/>
          <p:cNvSpPr>
            <a:spLocks noGrp="1"/>
          </p:cNvSpPr>
          <p:nvPr>
            <p:ph type="ftr" sz="quarter" idx="11"/>
          </p:nvPr>
        </p:nvSpPr>
        <p:spPr/>
        <p:txBody>
          <a:bodyPr/>
          <a:lstStyle/>
          <a:p>
            <a:r>
              <a:rPr lang="de-DE" altLang="de-DE"/>
              <a:t>RPF, Referat 32                                        De-minimis-Beihilfen im Agrarerzeugnissektor,</a:t>
            </a:r>
          </a:p>
        </p:txBody>
      </p:sp>
      <p:sp>
        <p:nvSpPr>
          <p:cNvPr id="43010" name="Rectangle 2"/>
          <p:cNvSpPr>
            <a:spLocks noGrp="1" noChangeArrowheads="1"/>
          </p:cNvSpPr>
          <p:nvPr>
            <p:ph type="title"/>
          </p:nvPr>
        </p:nvSpPr>
        <p:spPr/>
        <p:txBody>
          <a:bodyPr/>
          <a:lstStyle/>
          <a:p>
            <a:r>
              <a:rPr lang="de-DE" altLang="de-DE" sz="3200" b="1"/>
              <a:t>5. Was kann im Rahmen von </a:t>
            </a:r>
            <a:br>
              <a:rPr lang="de-DE" altLang="de-DE" sz="3200" b="1"/>
            </a:br>
            <a:r>
              <a:rPr lang="de-DE" altLang="de-DE" sz="3200" b="1"/>
              <a:t>„De-minimis“ gefördert werden? (2)</a:t>
            </a:r>
          </a:p>
        </p:txBody>
      </p:sp>
      <p:sp>
        <p:nvSpPr>
          <p:cNvPr id="43011" name="Rectangle 3"/>
          <p:cNvSpPr>
            <a:spLocks noGrp="1" noChangeArrowheads="1"/>
          </p:cNvSpPr>
          <p:nvPr>
            <p:ph type="body" idx="1"/>
          </p:nvPr>
        </p:nvSpPr>
        <p:spPr/>
        <p:txBody>
          <a:bodyPr/>
          <a:lstStyle/>
          <a:p>
            <a:pPr marL="0" indent="0">
              <a:lnSpc>
                <a:spcPct val="120000"/>
              </a:lnSpc>
            </a:pPr>
            <a:r>
              <a:rPr lang="de-DE" altLang="de-DE" sz="2000"/>
              <a:t> Fördertatbestände, die bereits Gegenstand eines nationalen</a:t>
            </a:r>
            <a:br>
              <a:rPr lang="de-DE" altLang="de-DE" sz="2000"/>
            </a:br>
            <a:r>
              <a:rPr lang="de-DE" altLang="de-DE" sz="2000"/>
              <a:t>  Förderprogramms sind:</a:t>
            </a:r>
          </a:p>
          <a:p>
            <a:pPr marL="0" indent="0">
              <a:lnSpc>
                <a:spcPct val="120000"/>
              </a:lnSpc>
            </a:pPr>
            <a:endParaRPr lang="de-DE" altLang="de-DE" sz="2000"/>
          </a:p>
          <a:p>
            <a:pPr marL="0" indent="0">
              <a:buFontTx/>
              <a:buNone/>
            </a:pPr>
            <a:r>
              <a:rPr lang="de-DE" altLang="de-DE" sz="2000" b="1"/>
              <a:t>         kein Kumulierungsverbot, </a:t>
            </a:r>
            <a:r>
              <a:rPr lang="de-DE" altLang="de-DE" sz="2000" b="1">
                <a:solidFill>
                  <a:srgbClr val="FF0000"/>
                </a:solidFill>
              </a:rPr>
              <a:t>ABER</a:t>
            </a:r>
            <a:r>
              <a:rPr lang="de-DE" altLang="de-DE" sz="2000" b="1"/>
              <a:t>:</a:t>
            </a:r>
            <a:endParaRPr lang="de-DE" altLang="de-DE" sz="2000"/>
          </a:p>
          <a:p>
            <a:pPr marL="0" indent="0">
              <a:lnSpc>
                <a:spcPct val="120000"/>
              </a:lnSpc>
              <a:buFontTx/>
              <a:buNone/>
            </a:pPr>
            <a:r>
              <a:rPr lang="de-DE" altLang="de-DE" sz="2000"/>
              <a:t>die von der EU z.B. in der ELER-VO (Grundlage für den MEPL Baden-Württemberg: u.a. MEKA, AZL, LPR, Agrarinvestitions-förderung AFP) festgelegten Höchstsätze dürfen nicht überschritten werden, falls der Betrieb für diesen Fördergegenstand bereits gefördert wird</a:t>
            </a:r>
          </a:p>
          <a:p>
            <a:pPr marL="0" indent="0"/>
            <a:endParaRPr lang="de-DE" altLang="de-DE" sz="2000"/>
          </a:p>
        </p:txBody>
      </p:sp>
      <p:sp>
        <p:nvSpPr>
          <p:cNvPr id="43012" name="AutoShape 4"/>
          <p:cNvSpPr>
            <a:spLocks noChangeArrowheads="1"/>
          </p:cNvSpPr>
          <p:nvPr/>
        </p:nvSpPr>
        <p:spPr bwMode="auto">
          <a:xfrm>
            <a:off x="762000" y="3457575"/>
            <a:ext cx="457200" cy="228600"/>
          </a:xfrm>
          <a:prstGeom prst="right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p:pull dir="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Datumsplatzhalter 3"/>
          <p:cNvSpPr>
            <a:spLocks noGrp="1"/>
          </p:cNvSpPr>
          <p:nvPr>
            <p:ph type="dt" sz="half" idx="10"/>
          </p:nvPr>
        </p:nvSpPr>
        <p:spPr/>
        <p:txBody>
          <a:bodyPr/>
          <a:lstStyle/>
          <a:p>
            <a:r>
              <a:rPr lang="de-DE" altLang="de-DE"/>
              <a:t>Folie </a:t>
            </a:r>
            <a:fld id="{C7892FEA-A1D9-4EFE-881E-09B59F3E7893}" type="slidenum">
              <a:rPr lang="de-DE" altLang="de-DE"/>
              <a:pPr/>
              <a:t>16</a:t>
            </a:fld>
            <a:endParaRPr lang="de-DE" altLang="de-DE"/>
          </a:p>
        </p:txBody>
      </p:sp>
      <p:sp>
        <p:nvSpPr>
          <p:cNvPr id="8" name="Fußzeilenplatzhalter 4"/>
          <p:cNvSpPr>
            <a:spLocks noGrp="1"/>
          </p:cNvSpPr>
          <p:nvPr>
            <p:ph type="ftr" sz="quarter" idx="11"/>
          </p:nvPr>
        </p:nvSpPr>
        <p:spPr/>
        <p:txBody>
          <a:bodyPr/>
          <a:lstStyle/>
          <a:p>
            <a:r>
              <a:rPr lang="de-DE" altLang="de-DE"/>
              <a:t>RPF, Referat 32                                        De-minimis-Beihilfen im Agrarerzeugnissektor,</a:t>
            </a:r>
          </a:p>
        </p:txBody>
      </p:sp>
      <p:sp>
        <p:nvSpPr>
          <p:cNvPr id="58370" name="Rectangle 2050"/>
          <p:cNvSpPr>
            <a:spLocks noGrp="1" noChangeArrowheads="1"/>
          </p:cNvSpPr>
          <p:nvPr>
            <p:ph type="title"/>
          </p:nvPr>
        </p:nvSpPr>
        <p:spPr>
          <a:xfrm>
            <a:off x="685800" y="533400"/>
            <a:ext cx="7772400" cy="609600"/>
          </a:xfrm>
        </p:spPr>
        <p:txBody>
          <a:bodyPr/>
          <a:lstStyle/>
          <a:p>
            <a:r>
              <a:rPr lang="de-DE" altLang="de-DE" sz="3600"/>
              <a:t>Kumulierungsproblematik</a:t>
            </a:r>
          </a:p>
        </p:txBody>
      </p:sp>
      <p:sp>
        <p:nvSpPr>
          <p:cNvPr id="58371" name="Rectangle 2051"/>
          <p:cNvSpPr>
            <a:spLocks noGrp="1" noChangeArrowheads="1"/>
          </p:cNvSpPr>
          <p:nvPr>
            <p:ph type="body" idx="1"/>
          </p:nvPr>
        </p:nvSpPr>
        <p:spPr>
          <a:xfrm>
            <a:off x="685800" y="1676400"/>
            <a:ext cx="8077200" cy="4419600"/>
          </a:xfrm>
        </p:spPr>
        <p:txBody>
          <a:bodyPr/>
          <a:lstStyle/>
          <a:p>
            <a:pPr marL="0" indent="0">
              <a:lnSpc>
                <a:spcPct val="90000"/>
              </a:lnSpc>
              <a:buFont typeface="Wingdings" panose="05000000000000000000" pitchFamily="2" charset="2"/>
              <a:buNone/>
              <a:tabLst>
                <a:tab pos="569913" algn="l"/>
                <a:tab pos="954088" algn="l"/>
                <a:tab pos="1619250" algn="l"/>
                <a:tab pos="1997075" algn="l"/>
                <a:tab pos="2190750" algn="l"/>
                <a:tab pos="2763838" algn="l"/>
                <a:tab pos="3141663" algn="l"/>
                <a:tab pos="4005263" algn="l"/>
              </a:tabLst>
            </a:pPr>
            <a:r>
              <a:rPr lang="de-DE" altLang="de-DE" sz="2000" b="1"/>
              <a:t>Was ist zu prüfen?</a:t>
            </a:r>
            <a:br>
              <a:rPr lang="de-DE" altLang="de-DE" sz="2000" b="1"/>
            </a:br>
            <a:r>
              <a:rPr lang="de-DE" altLang="de-DE" sz="1800" b="1"/>
              <a:t/>
            </a:r>
            <a:br>
              <a:rPr lang="de-DE" altLang="de-DE" sz="1800" b="1"/>
            </a:br>
            <a:r>
              <a:rPr lang="de-DE" altLang="de-DE" sz="2000"/>
              <a:t>Handelt es sich um </a:t>
            </a:r>
            <a:r>
              <a:rPr lang="de-DE" altLang="de-DE" sz="2000" b="1"/>
              <a:t>dieselben</a:t>
            </a:r>
            <a:r>
              <a:rPr lang="de-DE" altLang="de-DE" sz="2000"/>
              <a:t> förderbaren Aufwendungen?</a:t>
            </a:r>
            <a:br>
              <a:rPr lang="de-DE" altLang="de-DE" sz="2000"/>
            </a:br>
            <a:r>
              <a:rPr lang="de-DE" altLang="de-DE" sz="2000"/>
              <a:t>	</a:t>
            </a:r>
            <a:br>
              <a:rPr lang="de-DE" altLang="de-DE" sz="2000"/>
            </a:br>
            <a:r>
              <a:rPr lang="de-DE" altLang="de-DE" sz="2000" b="1"/>
              <a:t>wenn ja</a:t>
            </a:r>
            <a:r>
              <a:rPr lang="de-DE" altLang="de-DE" sz="2000"/>
              <a:t>: 		- 	wird auf der Fläche oder Teilfläche MEKA oder AZL 					oder LPR beantragt? </a:t>
            </a:r>
          </a:p>
          <a:p>
            <a:pPr marL="0" indent="0">
              <a:lnSpc>
                <a:spcPct val="90000"/>
              </a:lnSpc>
              <a:buFontTx/>
              <a:buNone/>
              <a:tabLst>
                <a:tab pos="569913" algn="l"/>
                <a:tab pos="954088" algn="l"/>
                <a:tab pos="1619250" algn="l"/>
                <a:tab pos="1997075" algn="l"/>
                <a:tab pos="2190750" algn="l"/>
                <a:tab pos="2763838" algn="l"/>
                <a:tab pos="3141663" algn="l"/>
                <a:tab pos="4005263" algn="l"/>
              </a:tabLst>
            </a:pPr>
            <a:r>
              <a:rPr lang="de-DE" altLang="de-DE" sz="2000"/>
              <a:t>							Höchstbetrag beachten</a:t>
            </a:r>
          </a:p>
          <a:p>
            <a:pPr marL="0" indent="0">
              <a:lnSpc>
                <a:spcPct val="90000"/>
              </a:lnSpc>
              <a:buFontTx/>
              <a:buNone/>
              <a:tabLst>
                <a:tab pos="569913" algn="l"/>
                <a:tab pos="954088" algn="l"/>
                <a:tab pos="1619250" algn="l"/>
                <a:tab pos="1997075" algn="l"/>
                <a:tab pos="2190750" algn="l"/>
                <a:tab pos="2763838" algn="l"/>
                <a:tab pos="3141663" algn="l"/>
                <a:tab pos="4005263" algn="l"/>
              </a:tabLst>
            </a:pPr>
            <a:r>
              <a:rPr lang="de-DE" altLang="de-DE" sz="2000"/>
              <a:t>				-	wird auf der Fläche </a:t>
            </a:r>
            <a:r>
              <a:rPr lang="de-DE" altLang="de-DE" sz="2000" b="1" u="sng"/>
              <a:t>keine</a:t>
            </a:r>
            <a:r>
              <a:rPr lang="de-DE" altLang="de-DE" sz="2000"/>
              <a:t> ELER-Maßnahme 						beantragt? 	</a:t>
            </a:r>
          </a:p>
          <a:p>
            <a:pPr marL="0" indent="0">
              <a:lnSpc>
                <a:spcPct val="90000"/>
              </a:lnSpc>
              <a:buFontTx/>
              <a:buNone/>
              <a:tabLst>
                <a:tab pos="569913" algn="l"/>
                <a:tab pos="954088" algn="l"/>
                <a:tab pos="1619250" algn="l"/>
                <a:tab pos="1997075" algn="l"/>
                <a:tab pos="2190750" algn="l"/>
                <a:tab pos="2763838" algn="l"/>
                <a:tab pos="3141663" algn="l"/>
                <a:tab pos="4005263" algn="l"/>
              </a:tabLst>
            </a:pPr>
            <a:r>
              <a:rPr lang="de-DE" altLang="de-DE" sz="2000"/>
              <a:t>							Höchstbetrag </a:t>
            </a:r>
            <a:r>
              <a:rPr lang="de-DE" altLang="de-DE" sz="2000" b="1" u="sng"/>
              <a:t>nicht</a:t>
            </a:r>
            <a:r>
              <a:rPr lang="de-DE" altLang="de-DE" sz="2000"/>
              <a:t> relevant</a:t>
            </a:r>
            <a:br>
              <a:rPr lang="de-DE" altLang="de-DE" sz="2000"/>
            </a:br>
            <a:endParaRPr lang="de-DE" altLang="de-DE" sz="2000"/>
          </a:p>
          <a:p>
            <a:pPr marL="0" indent="0">
              <a:lnSpc>
                <a:spcPct val="90000"/>
              </a:lnSpc>
              <a:buFontTx/>
              <a:buNone/>
              <a:tabLst>
                <a:tab pos="569913" algn="l"/>
                <a:tab pos="954088" algn="l"/>
                <a:tab pos="1619250" algn="l"/>
                <a:tab pos="1997075" algn="l"/>
                <a:tab pos="2190750" algn="l"/>
                <a:tab pos="2763838" algn="l"/>
                <a:tab pos="3141663" algn="l"/>
                <a:tab pos="4005263" algn="l"/>
              </a:tabLst>
            </a:pPr>
            <a:r>
              <a:rPr lang="de-DE" altLang="de-DE" sz="2000" b="1"/>
              <a:t>wenn nein</a:t>
            </a:r>
            <a:r>
              <a:rPr lang="de-DE" altLang="de-DE" sz="2000"/>
              <a:t>:		- 	egal ob auf der Fläche MEKA oder AZL oder 						LPR beantragt wird</a:t>
            </a:r>
          </a:p>
          <a:p>
            <a:pPr marL="0" indent="0">
              <a:lnSpc>
                <a:spcPct val="90000"/>
              </a:lnSpc>
              <a:buFontTx/>
              <a:buNone/>
              <a:tabLst>
                <a:tab pos="569913" algn="l"/>
                <a:tab pos="954088" algn="l"/>
                <a:tab pos="1619250" algn="l"/>
                <a:tab pos="1997075" algn="l"/>
                <a:tab pos="2190750" algn="l"/>
                <a:tab pos="2763838" algn="l"/>
                <a:tab pos="3141663" algn="l"/>
                <a:tab pos="4005263" algn="l"/>
              </a:tabLst>
            </a:pPr>
            <a:r>
              <a:rPr lang="de-DE" altLang="de-DE" sz="2000"/>
              <a:t>							Höchstbetrag </a:t>
            </a:r>
            <a:r>
              <a:rPr lang="de-DE" altLang="de-DE" sz="2000" b="1" u="sng"/>
              <a:t>nicht</a:t>
            </a:r>
            <a:r>
              <a:rPr lang="de-DE" altLang="de-DE" sz="2000"/>
              <a:t> relevant</a:t>
            </a:r>
            <a:endParaRPr lang="de-DE" altLang="de-DE" sz="2000" b="1"/>
          </a:p>
          <a:p>
            <a:pPr lvl="3" indent="-514350">
              <a:lnSpc>
                <a:spcPct val="90000"/>
              </a:lnSpc>
              <a:buFontTx/>
              <a:buNone/>
              <a:tabLst>
                <a:tab pos="569913" algn="l"/>
                <a:tab pos="954088" algn="l"/>
                <a:tab pos="1619250" algn="l"/>
                <a:tab pos="1997075" algn="l"/>
                <a:tab pos="2190750" algn="l"/>
                <a:tab pos="2763838" algn="l"/>
                <a:tab pos="3141663" algn="l"/>
                <a:tab pos="4005263" algn="l"/>
              </a:tabLst>
            </a:pPr>
            <a:endParaRPr lang="de-DE" altLang="de-DE"/>
          </a:p>
        </p:txBody>
      </p:sp>
      <p:sp>
        <p:nvSpPr>
          <p:cNvPr id="58372" name="AutoShape 2052"/>
          <p:cNvSpPr>
            <a:spLocks noChangeArrowheads="1"/>
          </p:cNvSpPr>
          <p:nvPr/>
        </p:nvSpPr>
        <p:spPr bwMode="auto">
          <a:xfrm>
            <a:off x="2943225" y="3429000"/>
            <a:ext cx="762000" cy="171450"/>
          </a:xfrm>
          <a:prstGeom prst="rightArrow">
            <a:avLst>
              <a:gd name="adj1" fmla="val 50000"/>
              <a:gd name="adj2" fmla="val 11111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8373" name="AutoShape 2053"/>
          <p:cNvSpPr>
            <a:spLocks noChangeArrowheads="1"/>
          </p:cNvSpPr>
          <p:nvPr/>
        </p:nvSpPr>
        <p:spPr bwMode="auto">
          <a:xfrm>
            <a:off x="2962275" y="4438650"/>
            <a:ext cx="762000" cy="171450"/>
          </a:xfrm>
          <a:prstGeom prst="rightArrow">
            <a:avLst>
              <a:gd name="adj1" fmla="val 50000"/>
              <a:gd name="adj2" fmla="val 11111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8374" name="AutoShape 2054"/>
          <p:cNvSpPr>
            <a:spLocks noChangeArrowheads="1"/>
          </p:cNvSpPr>
          <p:nvPr/>
        </p:nvSpPr>
        <p:spPr bwMode="auto">
          <a:xfrm>
            <a:off x="2952750" y="5734050"/>
            <a:ext cx="762000" cy="171450"/>
          </a:xfrm>
          <a:prstGeom prst="rightArrow">
            <a:avLst>
              <a:gd name="adj1" fmla="val 50000"/>
              <a:gd name="adj2" fmla="val 11111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83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83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83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83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837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83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Datumsplatzhalter 3"/>
          <p:cNvSpPr>
            <a:spLocks noGrp="1"/>
          </p:cNvSpPr>
          <p:nvPr>
            <p:ph type="dt" sz="half" idx="10"/>
          </p:nvPr>
        </p:nvSpPr>
        <p:spPr/>
        <p:txBody>
          <a:bodyPr/>
          <a:lstStyle/>
          <a:p>
            <a:r>
              <a:rPr lang="de-DE" altLang="de-DE"/>
              <a:t>Folie </a:t>
            </a:r>
            <a:fld id="{002A4F94-BA78-4197-B3BD-D4D055EED8A9}" type="slidenum">
              <a:rPr lang="de-DE" altLang="de-DE"/>
              <a:pPr/>
              <a:t>17</a:t>
            </a:fld>
            <a:endParaRPr lang="de-DE" altLang="de-DE"/>
          </a:p>
        </p:txBody>
      </p:sp>
      <p:sp>
        <p:nvSpPr>
          <p:cNvPr id="7" name="Fußzeilenplatzhalter 4"/>
          <p:cNvSpPr>
            <a:spLocks noGrp="1"/>
          </p:cNvSpPr>
          <p:nvPr>
            <p:ph type="ftr" sz="quarter" idx="11"/>
          </p:nvPr>
        </p:nvSpPr>
        <p:spPr/>
        <p:txBody>
          <a:bodyPr/>
          <a:lstStyle/>
          <a:p>
            <a:r>
              <a:rPr lang="de-DE" altLang="de-DE"/>
              <a:t>RPF, Referat 32                                        De-minimis-Beihilfen im Agrarerzeugnissektor,</a:t>
            </a:r>
          </a:p>
        </p:txBody>
      </p:sp>
      <p:sp>
        <p:nvSpPr>
          <p:cNvPr id="53250" name="Rectangle 1026"/>
          <p:cNvSpPr>
            <a:spLocks noGrp="1" noChangeArrowheads="1"/>
          </p:cNvSpPr>
          <p:nvPr>
            <p:ph type="title"/>
          </p:nvPr>
        </p:nvSpPr>
        <p:spPr>
          <a:xfrm>
            <a:off x="685800" y="533400"/>
            <a:ext cx="7772400" cy="609600"/>
          </a:xfrm>
        </p:spPr>
        <p:txBody>
          <a:bodyPr/>
          <a:lstStyle/>
          <a:p>
            <a:r>
              <a:rPr lang="de-DE" altLang="de-DE" sz="3200" b="1"/>
              <a:t>Beispiele (1)</a:t>
            </a:r>
          </a:p>
        </p:txBody>
      </p:sp>
      <p:sp>
        <p:nvSpPr>
          <p:cNvPr id="53251" name="Rectangle 1027"/>
          <p:cNvSpPr>
            <a:spLocks noGrp="1" noChangeArrowheads="1"/>
          </p:cNvSpPr>
          <p:nvPr>
            <p:ph type="body" idx="1"/>
          </p:nvPr>
        </p:nvSpPr>
        <p:spPr>
          <a:xfrm>
            <a:off x="685800" y="1600200"/>
            <a:ext cx="8077200" cy="4495800"/>
          </a:xfrm>
        </p:spPr>
        <p:txBody>
          <a:bodyPr/>
          <a:lstStyle/>
          <a:p>
            <a:pPr>
              <a:spcBef>
                <a:spcPct val="0"/>
              </a:spcBef>
              <a:buFontTx/>
              <a:buNone/>
              <a:tabLst>
                <a:tab pos="950913" algn="l"/>
              </a:tabLst>
            </a:pPr>
            <a:endParaRPr lang="de-DE" altLang="de-DE" sz="1800" u="sng"/>
          </a:p>
          <a:p>
            <a:pPr>
              <a:spcBef>
                <a:spcPct val="0"/>
              </a:spcBef>
              <a:buFontTx/>
              <a:buNone/>
              <a:tabLst>
                <a:tab pos="950913" algn="l"/>
              </a:tabLst>
            </a:pPr>
            <a:endParaRPr lang="de-DE" altLang="de-DE" sz="1800" u="sng"/>
          </a:p>
          <a:p>
            <a:pPr>
              <a:lnSpc>
                <a:spcPct val="120000"/>
              </a:lnSpc>
              <a:buFontTx/>
              <a:buNone/>
              <a:tabLst>
                <a:tab pos="950913" algn="l"/>
              </a:tabLst>
            </a:pPr>
            <a:r>
              <a:rPr lang="de-DE" altLang="de-DE" sz="1800" b="1"/>
              <a:t>A)</a:t>
            </a:r>
            <a:r>
              <a:rPr lang="de-DE" altLang="de-DE" sz="1600"/>
              <a:t> </a:t>
            </a:r>
            <a:r>
              <a:rPr lang="de-DE" altLang="de-DE" sz="1800" i="1"/>
              <a:t>Landwirt pflegt eine Fläche der Kommune und erhält Mähgeld in Höhe von 300,- €/ha	                                                                                          	</a:t>
            </a:r>
            <a:r>
              <a:rPr lang="de-DE" altLang="de-DE" sz="1800"/>
              <a:t>keine Beihilfe, da Gegenleistung			                      	</a:t>
            </a:r>
            <a:r>
              <a:rPr lang="de-DE" altLang="de-DE" sz="1600">
                <a:solidFill>
                  <a:schemeClr val="hlink"/>
                </a:solidFill>
              </a:rPr>
              <a:t>aber</a:t>
            </a:r>
            <a:r>
              <a:rPr lang="de-DE" altLang="de-DE" sz="1600"/>
              <a:t>: wenn Landwirt nicht die Verfügungsgewalt über die Fläche hat, kann er 	keine EBP / MEKA / AZL beantragen</a:t>
            </a:r>
          </a:p>
          <a:p>
            <a:pPr>
              <a:buFontTx/>
              <a:buNone/>
              <a:tabLst>
                <a:tab pos="950913" algn="l"/>
              </a:tabLst>
            </a:pPr>
            <a:endParaRPr lang="de-DE" altLang="de-DE" sz="1400"/>
          </a:p>
          <a:p>
            <a:pPr>
              <a:lnSpc>
                <a:spcPct val="120000"/>
              </a:lnSpc>
              <a:buFontTx/>
              <a:buNone/>
              <a:tabLst>
                <a:tab pos="950913" algn="l"/>
              </a:tabLst>
            </a:pPr>
            <a:r>
              <a:rPr lang="de-DE" altLang="de-DE" sz="1800" b="1"/>
              <a:t>B) </a:t>
            </a:r>
            <a:r>
              <a:rPr lang="de-DE" altLang="de-DE" sz="1800" i="1"/>
              <a:t>Gemeinde beauftragt Landwirt, eine Fläche der Kommune zu mähen und zahlt 2.000,- € ( nach Maschinenringsätzen wären 300,- € angemessen ) 	</a:t>
            </a:r>
            <a:r>
              <a:rPr lang="de-DE" altLang="de-DE" sz="1800"/>
              <a:t>Beihilfe, da marktunübliche Leistung, über De-minimis möglich</a:t>
            </a:r>
            <a:endParaRPr lang="de-DE" altLang="de-DE" sz="1800" b="1"/>
          </a:p>
          <a:p>
            <a:pPr>
              <a:buFontTx/>
              <a:buNone/>
              <a:tabLst>
                <a:tab pos="950913" algn="l"/>
              </a:tabLst>
            </a:pPr>
            <a:endParaRPr lang="de-DE" altLang="de-DE" sz="1400"/>
          </a:p>
          <a:p>
            <a:pPr>
              <a:tabLst>
                <a:tab pos="950913" algn="l"/>
              </a:tabLst>
            </a:pPr>
            <a:endParaRPr lang="de-DE" altLang="de-DE" sz="1400"/>
          </a:p>
          <a:p>
            <a:pPr>
              <a:tabLst>
                <a:tab pos="950913" algn="l"/>
              </a:tabLst>
            </a:pPr>
            <a:endParaRPr lang="de-DE" altLang="de-DE"/>
          </a:p>
        </p:txBody>
      </p:sp>
      <p:sp>
        <p:nvSpPr>
          <p:cNvPr id="53252" name="AutoShape 1028"/>
          <p:cNvSpPr>
            <a:spLocks noChangeArrowheads="1"/>
          </p:cNvSpPr>
          <p:nvPr/>
        </p:nvSpPr>
        <p:spPr bwMode="auto">
          <a:xfrm>
            <a:off x="1047750" y="2962275"/>
            <a:ext cx="504825" cy="209550"/>
          </a:xfrm>
          <a:prstGeom prst="rightArrow">
            <a:avLst>
              <a:gd name="adj1" fmla="val 50000"/>
              <a:gd name="adj2" fmla="val 6022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3254" name="AutoShape 1030"/>
          <p:cNvSpPr>
            <a:spLocks noChangeArrowheads="1"/>
          </p:cNvSpPr>
          <p:nvPr/>
        </p:nvSpPr>
        <p:spPr bwMode="auto">
          <a:xfrm>
            <a:off x="1028700" y="4943475"/>
            <a:ext cx="504825" cy="209550"/>
          </a:xfrm>
          <a:prstGeom prst="rightArrow">
            <a:avLst>
              <a:gd name="adj1" fmla="val 50000"/>
              <a:gd name="adj2" fmla="val 6022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251">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32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Datumsplatzhalter 3"/>
          <p:cNvSpPr>
            <a:spLocks noGrp="1"/>
          </p:cNvSpPr>
          <p:nvPr>
            <p:ph type="dt" sz="half" idx="10"/>
          </p:nvPr>
        </p:nvSpPr>
        <p:spPr/>
        <p:txBody>
          <a:bodyPr/>
          <a:lstStyle/>
          <a:p>
            <a:r>
              <a:rPr lang="de-DE" altLang="de-DE"/>
              <a:t>Folie </a:t>
            </a:r>
            <a:fld id="{FDB358E4-57B7-4FBB-9A08-7C46DB39FA05}" type="slidenum">
              <a:rPr lang="de-DE" altLang="de-DE"/>
              <a:pPr/>
              <a:t>18</a:t>
            </a:fld>
            <a:endParaRPr lang="de-DE" altLang="de-DE"/>
          </a:p>
        </p:txBody>
      </p:sp>
      <p:sp>
        <p:nvSpPr>
          <p:cNvPr id="7" name="Fußzeilenplatzhalter 4"/>
          <p:cNvSpPr>
            <a:spLocks noGrp="1"/>
          </p:cNvSpPr>
          <p:nvPr>
            <p:ph type="ftr" sz="quarter" idx="11"/>
          </p:nvPr>
        </p:nvSpPr>
        <p:spPr/>
        <p:txBody>
          <a:bodyPr/>
          <a:lstStyle/>
          <a:p>
            <a:r>
              <a:rPr lang="de-DE" altLang="de-DE"/>
              <a:t>RPF, Referat 32                                        De-minimis-Beihilfen im Agrarerzeugnissektor,</a:t>
            </a:r>
          </a:p>
        </p:txBody>
      </p:sp>
      <p:sp>
        <p:nvSpPr>
          <p:cNvPr id="44034" name="Rectangle 2"/>
          <p:cNvSpPr>
            <a:spLocks noGrp="1" noChangeArrowheads="1"/>
          </p:cNvSpPr>
          <p:nvPr>
            <p:ph type="title"/>
          </p:nvPr>
        </p:nvSpPr>
        <p:spPr>
          <a:xfrm>
            <a:off x="685800" y="533400"/>
            <a:ext cx="7772400" cy="609600"/>
          </a:xfrm>
        </p:spPr>
        <p:txBody>
          <a:bodyPr/>
          <a:lstStyle/>
          <a:p>
            <a:r>
              <a:rPr lang="de-DE" altLang="de-DE" sz="3200" b="1"/>
              <a:t>6. Beispiele (2)</a:t>
            </a:r>
          </a:p>
        </p:txBody>
      </p:sp>
      <p:sp>
        <p:nvSpPr>
          <p:cNvPr id="44035" name="Rectangle 3"/>
          <p:cNvSpPr>
            <a:spLocks noGrp="1" noChangeArrowheads="1"/>
          </p:cNvSpPr>
          <p:nvPr>
            <p:ph type="body" idx="1"/>
          </p:nvPr>
        </p:nvSpPr>
        <p:spPr>
          <a:xfrm>
            <a:off x="685800" y="1752600"/>
            <a:ext cx="7772400" cy="4343400"/>
          </a:xfrm>
        </p:spPr>
        <p:txBody>
          <a:bodyPr/>
          <a:lstStyle/>
          <a:p>
            <a:pPr>
              <a:lnSpc>
                <a:spcPct val="120000"/>
              </a:lnSpc>
              <a:tabLst>
                <a:tab pos="954088" algn="l"/>
              </a:tabLst>
            </a:pPr>
            <a:r>
              <a:rPr lang="de-DE" altLang="de-DE" sz="1800" b="1" i="1"/>
              <a:t>Förderung der Verpflichtung von rinderhaltenden Betrieben, mindestens 4 Monate im Jahr zu weiden</a:t>
            </a:r>
            <a:r>
              <a:rPr lang="de-DE" altLang="de-DE" sz="1800"/>
              <a:t>:                                        keine Förderung in einem Förderprogramm                                          	Förderung über De-Minimis bis zu 2.500,- € pro Jahr möglich          	(7.500,- € in 3 Jahren)</a:t>
            </a:r>
          </a:p>
          <a:p>
            <a:pPr>
              <a:spcBef>
                <a:spcPct val="0"/>
              </a:spcBef>
              <a:buFontTx/>
              <a:buNone/>
              <a:tabLst>
                <a:tab pos="954088" algn="l"/>
              </a:tabLst>
            </a:pPr>
            <a:endParaRPr lang="de-DE" altLang="de-DE" sz="1800"/>
          </a:p>
          <a:p>
            <a:pPr>
              <a:lnSpc>
                <a:spcPct val="120000"/>
              </a:lnSpc>
              <a:tabLst>
                <a:tab pos="954088" algn="l"/>
              </a:tabLst>
            </a:pPr>
            <a:r>
              <a:rPr lang="de-DE" altLang="de-DE" sz="1800"/>
              <a:t>"</a:t>
            </a:r>
            <a:r>
              <a:rPr lang="de-DE" altLang="de-DE" sz="1800" b="1" i="1"/>
              <a:t>Ausgleichszulage"/Steillagenprogramm</a:t>
            </a:r>
            <a:r>
              <a:rPr lang="de-DE" altLang="de-DE" sz="1800"/>
              <a:t/>
            </a:r>
            <a:br>
              <a:rPr lang="de-DE" altLang="de-DE" sz="1800"/>
            </a:br>
            <a:r>
              <a:rPr lang="de-DE" altLang="de-DE" sz="1800" i="1"/>
              <a:t>für Betriebe, die aufgrund ihrer geringen Betriebsgröße ausgeschlossen sind, z.B. Betriebe unter 3 ha in der AZL oder Betriebe, die in MEKA den 250 € Mindestauszahlungsbetrag nicht erreichen</a:t>
            </a:r>
            <a:r>
              <a:rPr lang="de-DE" altLang="de-DE" sz="1800"/>
              <a:t>     </a:t>
            </a:r>
            <a:br>
              <a:rPr lang="de-DE" altLang="de-DE" sz="1800"/>
            </a:br>
            <a:r>
              <a:rPr lang="de-DE" altLang="de-DE" sz="1800"/>
              <a:t>	Förderung über De-Minimis möglich</a:t>
            </a:r>
          </a:p>
          <a:p>
            <a:pPr>
              <a:tabLst>
                <a:tab pos="954088" algn="l"/>
              </a:tabLst>
            </a:pPr>
            <a:endParaRPr lang="de-DE" altLang="de-DE" sz="1800"/>
          </a:p>
          <a:p>
            <a:pPr>
              <a:tabLst>
                <a:tab pos="954088" algn="l"/>
              </a:tabLst>
            </a:pPr>
            <a:endParaRPr lang="de-DE" altLang="de-DE" sz="1800"/>
          </a:p>
        </p:txBody>
      </p:sp>
      <p:sp>
        <p:nvSpPr>
          <p:cNvPr id="44036" name="AutoShape 4"/>
          <p:cNvSpPr>
            <a:spLocks noChangeArrowheads="1"/>
          </p:cNvSpPr>
          <p:nvPr/>
        </p:nvSpPr>
        <p:spPr bwMode="auto">
          <a:xfrm>
            <a:off x="1009650" y="2800350"/>
            <a:ext cx="523875" cy="238125"/>
          </a:xfrm>
          <a:prstGeom prst="rightArrow">
            <a:avLst>
              <a:gd name="adj1" fmla="val 50000"/>
              <a:gd name="adj2" fmla="val 5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4038" name="AutoShape 6"/>
          <p:cNvSpPr>
            <a:spLocks noChangeArrowheads="1"/>
          </p:cNvSpPr>
          <p:nvPr/>
        </p:nvSpPr>
        <p:spPr bwMode="auto">
          <a:xfrm>
            <a:off x="1028700" y="5133975"/>
            <a:ext cx="523875" cy="238125"/>
          </a:xfrm>
          <a:prstGeom prst="rightArrow">
            <a:avLst>
              <a:gd name="adj1" fmla="val 50000"/>
              <a:gd name="adj2" fmla="val 5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0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40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Datumsplatzhalter 3"/>
          <p:cNvSpPr>
            <a:spLocks noGrp="1"/>
          </p:cNvSpPr>
          <p:nvPr>
            <p:ph type="dt" sz="half" idx="10"/>
          </p:nvPr>
        </p:nvSpPr>
        <p:spPr/>
        <p:txBody>
          <a:bodyPr/>
          <a:lstStyle/>
          <a:p>
            <a:r>
              <a:rPr lang="de-DE" altLang="de-DE"/>
              <a:t>Folie </a:t>
            </a:r>
            <a:fld id="{5456B487-C9A3-4AD1-A824-78F70B096D8C}" type="slidenum">
              <a:rPr lang="de-DE" altLang="de-DE"/>
              <a:pPr/>
              <a:t>19</a:t>
            </a:fld>
            <a:endParaRPr lang="de-DE" altLang="de-DE"/>
          </a:p>
        </p:txBody>
      </p:sp>
      <p:sp>
        <p:nvSpPr>
          <p:cNvPr id="10" name="Fußzeilenplatzhalter 4"/>
          <p:cNvSpPr>
            <a:spLocks noGrp="1"/>
          </p:cNvSpPr>
          <p:nvPr>
            <p:ph type="ftr" sz="quarter" idx="11"/>
          </p:nvPr>
        </p:nvSpPr>
        <p:spPr/>
        <p:txBody>
          <a:bodyPr/>
          <a:lstStyle/>
          <a:p>
            <a:r>
              <a:rPr lang="de-DE" altLang="de-DE"/>
              <a:t>RPF, Referat 32                                        De-minimis-Beihilfen im Agrarerzeugnissektor,</a:t>
            </a:r>
          </a:p>
        </p:txBody>
      </p:sp>
      <p:sp>
        <p:nvSpPr>
          <p:cNvPr id="52226" name="Rectangle 2"/>
          <p:cNvSpPr>
            <a:spLocks noGrp="1" noChangeArrowheads="1"/>
          </p:cNvSpPr>
          <p:nvPr>
            <p:ph type="title"/>
          </p:nvPr>
        </p:nvSpPr>
        <p:spPr>
          <a:xfrm>
            <a:off x="685800" y="457200"/>
            <a:ext cx="7772400" cy="685800"/>
          </a:xfrm>
        </p:spPr>
        <p:txBody>
          <a:bodyPr/>
          <a:lstStyle/>
          <a:p>
            <a:r>
              <a:rPr lang="de-DE" altLang="de-DE" sz="3200" b="1"/>
              <a:t>6. Beispiele (3)</a:t>
            </a:r>
          </a:p>
        </p:txBody>
      </p:sp>
      <p:sp>
        <p:nvSpPr>
          <p:cNvPr id="52227" name="Rectangle 3"/>
          <p:cNvSpPr>
            <a:spLocks noGrp="1" noChangeArrowheads="1"/>
          </p:cNvSpPr>
          <p:nvPr>
            <p:ph type="body" idx="1"/>
          </p:nvPr>
        </p:nvSpPr>
        <p:spPr>
          <a:xfrm>
            <a:off x="685800" y="1447800"/>
            <a:ext cx="7772400" cy="4648200"/>
          </a:xfrm>
        </p:spPr>
        <p:txBody>
          <a:bodyPr/>
          <a:lstStyle/>
          <a:p>
            <a:pPr marL="0" indent="0">
              <a:lnSpc>
                <a:spcPct val="90000"/>
              </a:lnSpc>
              <a:tabLst>
                <a:tab pos="193675" algn="l"/>
                <a:tab pos="280988" algn="l"/>
                <a:tab pos="1144588" algn="l"/>
                <a:tab pos="1338263" algn="l"/>
              </a:tabLst>
            </a:pPr>
            <a:r>
              <a:rPr lang="de-DE" altLang="de-DE" sz="1800" b="1" i="1"/>
              <a:t> 	Landwirt erhält von der Kommune 500,- € für die Pflege (den Schnitt) 	von Streuobstbäumen auf eigenen / von ihm gepachteten Flächen</a:t>
            </a:r>
            <a:br>
              <a:rPr lang="de-DE" altLang="de-DE" sz="1800" b="1" i="1"/>
            </a:br>
            <a:r>
              <a:rPr lang="de-DE" altLang="de-DE" sz="1800" b="1" i="1"/>
              <a:t/>
            </a:r>
            <a:br>
              <a:rPr lang="de-DE" altLang="de-DE" sz="1800" b="1" i="1"/>
            </a:br>
            <a:r>
              <a:rPr lang="de-DE" altLang="de-DE" sz="1800" b="1" i="1"/>
              <a:t>			</a:t>
            </a:r>
            <a:r>
              <a:rPr lang="de-DE" altLang="de-DE" sz="1800" b="1"/>
              <a:t>Beihilfe ?                                                  		ja</a:t>
            </a:r>
            <a:br>
              <a:rPr lang="de-DE" altLang="de-DE" sz="1800" b="1"/>
            </a:br>
            <a:r>
              <a:rPr lang="de-DE" altLang="de-DE" sz="1800" b="1"/>
              <a:t>			über De-minimis möglich ?			ja</a:t>
            </a:r>
            <a:br>
              <a:rPr lang="de-DE" altLang="de-DE" sz="1800" b="1"/>
            </a:br>
            <a:endParaRPr lang="de-DE" altLang="de-DE" sz="1800" b="1"/>
          </a:p>
          <a:p>
            <a:pPr marL="0" indent="0">
              <a:lnSpc>
                <a:spcPct val="90000"/>
              </a:lnSpc>
              <a:buFontTx/>
              <a:buNone/>
              <a:tabLst>
                <a:tab pos="193675" algn="l"/>
                <a:tab pos="280988" algn="l"/>
                <a:tab pos="1144588" algn="l"/>
                <a:tab pos="1338263" algn="l"/>
              </a:tabLst>
            </a:pPr>
            <a:r>
              <a:rPr lang="de-DE" altLang="de-DE" sz="1800"/>
              <a:t>			keine Kumulierung mit MEKA-“Streuobstförderung, da bei 				MEKA-Erhalt von Streuobstflächen folgende Auflagen 				durch die Förderung ausgeglichen werden:</a:t>
            </a:r>
            <a:br>
              <a:rPr lang="de-DE" altLang="de-DE" sz="1800"/>
            </a:br>
            <a:endParaRPr lang="de-DE" altLang="de-DE" sz="1800" b="1"/>
          </a:p>
          <a:p>
            <a:pPr marL="0" indent="0">
              <a:lnSpc>
                <a:spcPct val="90000"/>
              </a:lnSpc>
              <a:spcBef>
                <a:spcPct val="10000"/>
              </a:spcBef>
              <a:buFontTx/>
              <a:buNone/>
              <a:tabLst>
                <a:tab pos="193675" algn="l"/>
                <a:tab pos="280988" algn="l"/>
                <a:tab pos="1144588" algn="l"/>
                <a:tab pos="1338263" algn="l"/>
              </a:tabLst>
            </a:pPr>
            <a:r>
              <a:rPr lang="de-DE" altLang="de-DE" sz="1800"/>
              <a:t>-	Erhalt von typischen Streuobstbeständen (Bestände mit i.d.R. einer 	Bestandsdichte von bis zu 100 Bäumen je ha mit deutlich ausgeprägtem 	Stamm und deutlich ausgeprägter Krone mit einer Stammhöhe von i.d.R. 	mehr als 1,40 m)</a:t>
            </a:r>
            <a:br>
              <a:rPr lang="de-DE" altLang="de-DE" sz="1800"/>
            </a:br>
            <a:r>
              <a:rPr lang="de-DE" altLang="de-DE" sz="1800"/>
              <a:t/>
            </a:r>
            <a:br>
              <a:rPr lang="de-DE" altLang="de-DE" sz="1800"/>
            </a:br>
            <a:r>
              <a:rPr lang="de-DE" altLang="de-DE" sz="1800"/>
              <a:t>- 	Verpflichtende Bewirtschaftung bzw. Pflege zwischen den Bäumen</a:t>
            </a:r>
            <a:br>
              <a:rPr lang="de-DE" altLang="de-DE" sz="1800"/>
            </a:br>
            <a:r>
              <a:rPr lang="de-DE" altLang="de-DE" sz="1800"/>
              <a:t/>
            </a:r>
            <a:br>
              <a:rPr lang="de-DE" altLang="de-DE" sz="1800"/>
            </a:br>
            <a:r>
              <a:rPr lang="de-DE" altLang="de-DE" sz="1800"/>
              <a:t>- 	abgängige Bäume sind mit Hochstammsorten zu ersetzen</a:t>
            </a:r>
            <a:br>
              <a:rPr lang="de-DE" altLang="de-DE" sz="1800"/>
            </a:br>
            <a:endParaRPr lang="de-DE" altLang="de-DE" sz="1800"/>
          </a:p>
        </p:txBody>
      </p:sp>
      <p:sp>
        <p:nvSpPr>
          <p:cNvPr id="52229" name="AutoShape 5"/>
          <p:cNvSpPr>
            <a:spLocks noChangeArrowheads="1"/>
          </p:cNvSpPr>
          <p:nvPr/>
        </p:nvSpPr>
        <p:spPr bwMode="auto">
          <a:xfrm>
            <a:off x="1047750" y="2219325"/>
            <a:ext cx="457200" cy="190500"/>
          </a:xfrm>
          <a:prstGeom prst="rightArrow">
            <a:avLst>
              <a:gd name="adj1" fmla="val 50000"/>
              <a:gd name="adj2" fmla="val 6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2231" name="Line 7"/>
          <p:cNvSpPr>
            <a:spLocks noChangeShapeType="1"/>
          </p:cNvSpPr>
          <p:nvPr/>
        </p:nvSpPr>
        <p:spPr bwMode="auto">
          <a:xfrm>
            <a:off x="3562350" y="2305050"/>
            <a:ext cx="297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32" name="Line 8"/>
          <p:cNvSpPr>
            <a:spLocks noChangeShapeType="1"/>
          </p:cNvSpPr>
          <p:nvPr/>
        </p:nvSpPr>
        <p:spPr bwMode="auto">
          <a:xfrm>
            <a:off x="5400675" y="2581275"/>
            <a:ext cx="1143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33" name="AutoShape 9"/>
          <p:cNvSpPr>
            <a:spLocks noChangeArrowheads="1"/>
          </p:cNvSpPr>
          <p:nvPr/>
        </p:nvSpPr>
        <p:spPr bwMode="auto">
          <a:xfrm>
            <a:off x="1057275" y="3028950"/>
            <a:ext cx="523875" cy="228600"/>
          </a:xfrm>
          <a:prstGeom prst="rightArrow">
            <a:avLst>
              <a:gd name="adj1" fmla="val 50000"/>
              <a:gd name="adj2" fmla="val 57292"/>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2234" name="AutoShape 10"/>
          <p:cNvSpPr>
            <a:spLocks noChangeArrowheads="1"/>
          </p:cNvSpPr>
          <p:nvPr/>
        </p:nvSpPr>
        <p:spPr bwMode="auto">
          <a:xfrm>
            <a:off x="1038225" y="2476500"/>
            <a:ext cx="457200" cy="190500"/>
          </a:xfrm>
          <a:prstGeom prst="rightArrow">
            <a:avLst>
              <a:gd name="adj1" fmla="val 50000"/>
              <a:gd name="adj2" fmla="val 6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2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22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22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DB0CEDCD-6C4B-48B3-8CBB-8402FAC0829A}" type="slidenum">
              <a:rPr lang="de-DE" altLang="de-DE"/>
              <a:pPr/>
              <a:t>2</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7170" name="Rectangle 2"/>
          <p:cNvSpPr>
            <a:spLocks noGrp="1" noChangeArrowheads="1"/>
          </p:cNvSpPr>
          <p:nvPr>
            <p:ph type="title"/>
          </p:nvPr>
        </p:nvSpPr>
        <p:spPr/>
        <p:txBody>
          <a:bodyPr/>
          <a:lstStyle/>
          <a:p>
            <a:r>
              <a:rPr lang="de-DE" altLang="de-DE" sz="3600" b="1"/>
              <a:t>Inhalt</a:t>
            </a:r>
          </a:p>
        </p:txBody>
      </p:sp>
      <p:sp>
        <p:nvSpPr>
          <p:cNvPr id="7171" name="Rectangle 3"/>
          <p:cNvSpPr>
            <a:spLocks noGrp="1" noChangeArrowheads="1"/>
          </p:cNvSpPr>
          <p:nvPr>
            <p:ph type="body" idx="1"/>
          </p:nvPr>
        </p:nvSpPr>
        <p:spPr/>
        <p:txBody>
          <a:bodyPr/>
          <a:lstStyle/>
          <a:p>
            <a:pPr marL="457200" indent="-457200">
              <a:buFontTx/>
              <a:buAutoNum type="arabicPeriod"/>
            </a:pPr>
            <a:r>
              <a:rPr lang="de-DE" altLang="de-DE" sz="2000"/>
              <a:t>Begriff der Beihilfe</a:t>
            </a:r>
          </a:p>
          <a:p>
            <a:pPr marL="457200" indent="-457200">
              <a:buFontTx/>
              <a:buAutoNum type="arabicPeriod"/>
            </a:pPr>
            <a:r>
              <a:rPr lang="de-DE" altLang="de-DE" sz="2000"/>
              <a:t>Wer ist betroffen?</a:t>
            </a:r>
          </a:p>
          <a:p>
            <a:pPr marL="457200" indent="-457200">
              <a:buFontTx/>
              <a:buAutoNum type="arabicPeriod"/>
            </a:pPr>
            <a:r>
              <a:rPr lang="de-DE" altLang="de-DE" sz="2000"/>
              <a:t>„De-minimis“</a:t>
            </a:r>
          </a:p>
          <a:p>
            <a:pPr marL="457200" indent="-457200">
              <a:buFontTx/>
              <a:buAutoNum type="arabicPeriod"/>
            </a:pPr>
            <a:r>
              <a:rPr lang="de-DE" altLang="de-DE" sz="2000"/>
              <a:t>„Bestimmte Bedingungen“ für die Gewährung von De-minimis-Beihilfen</a:t>
            </a:r>
          </a:p>
          <a:p>
            <a:pPr marL="457200" indent="-457200">
              <a:buFontTx/>
              <a:buAutoNum type="arabicPeriod"/>
            </a:pPr>
            <a:r>
              <a:rPr lang="de-DE" altLang="de-DE" sz="2000"/>
              <a:t>Was kann im Rahmen von De-minimis gefördert werden?</a:t>
            </a:r>
          </a:p>
          <a:p>
            <a:pPr marL="457200" indent="-457200">
              <a:buFontTx/>
              <a:buAutoNum type="arabicPeriod"/>
            </a:pPr>
            <a:r>
              <a:rPr lang="de-DE" altLang="de-DE" sz="2000"/>
              <a:t>Beispiele</a:t>
            </a:r>
          </a:p>
          <a:p>
            <a:pPr marL="457200" indent="-457200">
              <a:buFontTx/>
              <a:buAutoNum type="arabicPeriod"/>
            </a:pPr>
            <a:r>
              <a:rPr lang="de-DE" altLang="de-DE" sz="2000"/>
              <a:t>Fazit</a:t>
            </a:r>
          </a:p>
        </p:txBody>
      </p:sp>
    </p:spTree>
  </p:cSld>
  <p:clrMapOvr>
    <a:masterClrMapping/>
  </p:clrMapOvr>
  <p:transition>
    <p:pull dir="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umsplatzhalter 3"/>
          <p:cNvSpPr>
            <a:spLocks noGrp="1"/>
          </p:cNvSpPr>
          <p:nvPr>
            <p:ph type="dt" sz="half" idx="10"/>
          </p:nvPr>
        </p:nvSpPr>
        <p:spPr/>
        <p:txBody>
          <a:bodyPr/>
          <a:lstStyle/>
          <a:p>
            <a:r>
              <a:rPr lang="de-DE" altLang="de-DE"/>
              <a:t>Folie </a:t>
            </a:r>
            <a:fld id="{A6200946-BF41-4932-B48B-99FFB8735836}" type="slidenum">
              <a:rPr lang="de-DE" altLang="de-DE"/>
              <a:pPr/>
              <a:t>20</a:t>
            </a:fld>
            <a:endParaRPr lang="de-DE" altLang="de-DE"/>
          </a:p>
        </p:txBody>
      </p:sp>
      <p:sp>
        <p:nvSpPr>
          <p:cNvPr id="6" name="Fußzeilenplatzhalter 4"/>
          <p:cNvSpPr>
            <a:spLocks noGrp="1"/>
          </p:cNvSpPr>
          <p:nvPr>
            <p:ph type="ftr" sz="quarter" idx="11"/>
          </p:nvPr>
        </p:nvSpPr>
        <p:spPr/>
        <p:txBody>
          <a:bodyPr/>
          <a:lstStyle/>
          <a:p>
            <a:r>
              <a:rPr lang="de-DE" altLang="de-DE"/>
              <a:t>RPF, Referat 32                                        De-minimis-Beihilfen im Agrarerzeugnissektor,</a:t>
            </a:r>
          </a:p>
        </p:txBody>
      </p:sp>
      <p:sp>
        <p:nvSpPr>
          <p:cNvPr id="45058" name="Rectangle 2"/>
          <p:cNvSpPr>
            <a:spLocks noGrp="1" noChangeArrowheads="1"/>
          </p:cNvSpPr>
          <p:nvPr>
            <p:ph type="title"/>
          </p:nvPr>
        </p:nvSpPr>
        <p:spPr>
          <a:xfrm>
            <a:off x="685800" y="533400"/>
            <a:ext cx="7772400" cy="609600"/>
          </a:xfrm>
        </p:spPr>
        <p:txBody>
          <a:bodyPr/>
          <a:lstStyle/>
          <a:p>
            <a:r>
              <a:rPr lang="de-DE" altLang="de-DE" sz="3200" b="1"/>
              <a:t>Beispiele (4)</a:t>
            </a:r>
          </a:p>
        </p:txBody>
      </p:sp>
      <p:sp>
        <p:nvSpPr>
          <p:cNvPr id="45059" name="Rectangle 3"/>
          <p:cNvSpPr>
            <a:spLocks noGrp="1" noChangeArrowheads="1"/>
          </p:cNvSpPr>
          <p:nvPr>
            <p:ph type="body" idx="1"/>
          </p:nvPr>
        </p:nvSpPr>
        <p:spPr>
          <a:xfrm>
            <a:off x="685800" y="1524000"/>
            <a:ext cx="8077200" cy="4572000"/>
          </a:xfrm>
        </p:spPr>
        <p:txBody>
          <a:bodyPr/>
          <a:lstStyle/>
          <a:p>
            <a:pPr>
              <a:spcBef>
                <a:spcPct val="0"/>
              </a:spcBef>
              <a:buFontTx/>
              <a:buNone/>
              <a:tabLst>
                <a:tab pos="474663" algn="l"/>
                <a:tab pos="1241425" algn="l"/>
                <a:tab pos="6099175" algn="l"/>
              </a:tabLst>
            </a:pPr>
            <a:r>
              <a:rPr lang="de-DE" altLang="de-DE" sz="1800" b="1" i="1"/>
              <a:t>Förderung von Grünlandflächen im benachteiligten Gebiet</a:t>
            </a:r>
            <a:r>
              <a:rPr lang="de-DE" altLang="de-DE" sz="1800" i="1"/>
              <a:t>:</a:t>
            </a:r>
            <a:br>
              <a:rPr lang="de-DE" altLang="de-DE" sz="1800" i="1"/>
            </a:br>
            <a:r>
              <a:rPr lang="de-DE" altLang="de-DE" sz="1800" i="1"/>
              <a:t/>
            </a:r>
            <a:br>
              <a:rPr lang="de-DE" altLang="de-DE" sz="1800" i="1"/>
            </a:br>
            <a:r>
              <a:rPr lang="de-DE" altLang="de-DE" sz="1800" i="1"/>
              <a:t>- 	</a:t>
            </a:r>
            <a:r>
              <a:rPr lang="de-DE" altLang="de-DE" sz="1800"/>
              <a:t>im Anhang zur ELER-VO festgelegter Höchstbetrag: 	150,- € pro ha</a:t>
            </a:r>
            <a:br>
              <a:rPr lang="de-DE" altLang="de-DE" sz="1800"/>
            </a:br>
            <a:r>
              <a:rPr lang="de-DE" altLang="de-DE" sz="1800"/>
              <a:t>- 	Fördersätze der AZL- Richtlinie gestaffelt nach LVZ:	von 50,- bis 120,- €</a:t>
            </a:r>
            <a:br>
              <a:rPr lang="de-DE" altLang="de-DE" sz="1800"/>
            </a:br>
            <a:r>
              <a:rPr lang="de-DE" altLang="de-DE" sz="1800"/>
              <a:t>	(Handarbeitsstufe, d.h. Flächen &gt; 50% Hangneigung: 	generell 200,- €)</a:t>
            </a:r>
          </a:p>
          <a:p>
            <a:pPr>
              <a:tabLst>
                <a:tab pos="474663" algn="l"/>
                <a:tab pos="1241425" algn="l"/>
                <a:tab pos="6099175" algn="l"/>
              </a:tabLst>
            </a:pPr>
            <a:endParaRPr lang="de-DE" altLang="de-DE" sz="1800"/>
          </a:p>
          <a:p>
            <a:pPr>
              <a:buFontTx/>
              <a:buNone/>
              <a:tabLst>
                <a:tab pos="474663" algn="l"/>
                <a:tab pos="1241425" algn="l"/>
                <a:tab pos="6099175" algn="l"/>
              </a:tabLst>
            </a:pPr>
            <a:r>
              <a:rPr lang="de-DE" altLang="de-DE" sz="1800" b="1" u="sng"/>
              <a:t>Fall A</a:t>
            </a:r>
            <a:r>
              <a:rPr lang="de-DE" altLang="de-DE" sz="1800" b="1"/>
              <a:t>: Landwirt hat AZL- Antrag gestellt </a:t>
            </a:r>
            <a:br>
              <a:rPr lang="de-DE" altLang="de-DE" sz="1800" b="1"/>
            </a:br>
            <a:r>
              <a:rPr lang="de-DE" altLang="de-DE" sz="1800" b="1"/>
              <a:t>- 	</a:t>
            </a:r>
            <a:r>
              <a:rPr lang="de-DE" altLang="de-DE" sz="1800"/>
              <a:t>der Landwirt kann als De-minimis-Beihilfe die Differenz zwischen 	Fördersatz AZL und Höchstsatz ELER erhalten</a:t>
            </a:r>
            <a:br>
              <a:rPr lang="de-DE" altLang="de-DE" sz="1800"/>
            </a:br>
            <a:r>
              <a:rPr lang="de-DE" altLang="de-DE" sz="1800"/>
              <a:t>		sinnvoll ???</a:t>
            </a:r>
          </a:p>
          <a:p>
            <a:pPr>
              <a:lnSpc>
                <a:spcPct val="110000"/>
              </a:lnSpc>
              <a:spcBef>
                <a:spcPct val="0"/>
              </a:spcBef>
              <a:buFontTx/>
              <a:buNone/>
              <a:tabLst>
                <a:tab pos="474663" algn="l"/>
                <a:tab pos="1241425" algn="l"/>
                <a:tab pos="6099175" algn="l"/>
              </a:tabLst>
            </a:pPr>
            <a:endParaRPr lang="de-DE" altLang="de-DE" sz="1800"/>
          </a:p>
          <a:p>
            <a:pPr>
              <a:buFontTx/>
              <a:buNone/>
              <a:tabLst>
                <a:tab pos="474663" algn="l"/>
                <a:tab pos="1241425" algn="l"/>
                <a:tab pos="6099175" algn="l"/>
              </a:tabLst>
            </a:pPr>
            <a:r>
              <a:rPr lang="de-DE" altLang="de-DE" sz="1800" b="1" u="sng"/>
              <a:t>Fall B</a:t>
            </a:r>
            <a:r>
              <a:rPr lang="de-DE" altLang="de-DE" sz="1800" b="1"/>
              <a:t>: Landwirt hat keinen AZL-Antrag gestellt</a:t>
            </a:r>
            <a:br>
              <a:rPr lang="de-DE" altLang="de-DE" sz="1800" b="1"/>
            </a:br>
            <a:r>
              <a:rPr lang="de-DE" altLang="de-DE" sz="1800" b="1"/>
              <a:t>-	</a:t>
            </a:r>
            <a:r>
              <a:rPr lang="de-DE" altLang="de-DE" sz="1800"/>
              <a:t>Landwirt kann in beliebiger Höhe De-minimis-Beihilfe erhalten, auch über 	Höchstsatz ELER hinaus</a:t>
            </a:r>
          </a:p>
          <a:p>
            <a:pPr>
              <a:tabLst>
                <a:tab pos="474663" algn="l"/>
                <a:tab pos="1241425" algn="l"/>
                <a:tab pos="6099175" algn="l"/>
              </a:tabLst>
            </a:pPr>
            <a:endParaRPr lang="de-DE" altLang="de-DE" sz="1800"/>
          </a:p>
        </p:txBody>
      </p:sp>
      <p:sp>
        <p:nvSpPr>
          <p:cNvPr id="45060" name="AutoShape 4"/>
          <p:cNvSpPr>
            <a:spLocks noChangeArrowheads="1"/>
          </p:cNvSpPr>
          <p:nvPr/>
        </p:nvSpPr>
        <p:spPr bwMode="auto">
          <a:xfrm>
            <a:off x="1228725" y="4200525"/>
            <a:ext cx="619125" cy="209550"/>
          </a:xfrm>
          <a:prstGeom prst="rightArrow">
            <a:avLst>
              <a:gd name="adj1" fmla="val 50000"/>
              <a:gd name="adj2" fmla="val 73864"/>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0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505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50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Datumsplatzhalter 3"/>
          <p:cNvSpPr>
            <a:spLocks noGrp="1"/>
          </p:cNvSpPr>
          <p:nvPr>
            <p:ph type="dt" sz="half" idx="10"/>
          </p:nvPr>
        </p:nvSpPr>
        <p:spPr/>
        <p:txBody>
          <a:bodyPr/>
          <a:lstStyle/>
          <a:p>
            <a:r>
              <a:rPr lang="de-DE" altLang="de-DE"/>
              <a:t>Folie </a:t>
            </a:r>
            <a:fld id="{0C215B76-835C-4079-BE4A-0DCE1FF5B7B8}" type="slidenum">
              <a:rPr lang="de-DE" altLang="de-DE"/>
              <a:pPr/>
              <a:t>21</a:t>
            </a:fld>
            <a:endParaRPr lang="de-DE" altLang="de-DE"/>
          </a:p>
        </p:txBody>
      </p:sp>
      <p:sp>
        <p:nvSpPr>
          <p:cNvPr id="12" name="Fußzeilenplatzhalter 4"/>
          <p:cNvSpPr>
            <a:spLocks noGrp="1"/>
          </p:cNvSpPr>
          <p:nvPr>
            <p:ph type="ftr" sz="quarter" idx="11"/>
          </p:nvPr>
        </p:nvSpPr>
        <p:spPr/>
        <p:txBody>
          <a:bodyPr/>
          <a:lstStyle/>
          <a:p>
            <a:r>
              <a:rPr lang="de-DE" altLang="de-DE"/>
              <a:t>RPF, Referat 32                                        De-minimis-Beihilfen im Agrarerzeugnissektor,</a:t>
            </a:r>
          </a:p>
        </p:txBody>
      </p:sp>
      <p:sp>
        <p:nvSpPr>
          <p:cNvPr id="46082" name="Rectangle 2"/>
          <p:cNvSpPr>
            <a:spLocks noGrp="1" noChangeArrowheads="1"/>
          </p:cNvSpPr>
          <p:nvPr>
            <p:ph type="title"/>
          </p:nvPr>
        </p:nvSpPr>
        <p:spPr>
          <a:xfrm>
            <a:off x="457200" y="304800"/>
            <a:ext cx="8001000" cy="533400"/>
          </a:xfrm>
        </p:spPr>
        <p:txBody>
          <a:bodyPr/>
          <a:lstStyle/>
          <a:p>
            <a:r>
              <a:rPr lang="de-DE" altLang="de-DE" sz="3200" b="1"/>
              <a:t>Beispiele (5)</a:t>
            </a:r>
          </a:p>
        </p:txBody>
      </p:sp>
      <p:sp>
        <p:nvSpPr>
          <p:cNvPr id="46083" name="Rectangle 3"/>
          <p:cNvSpPr>
            <a:spLocks noGrp="1" noChangeArrowheads="1"/>
          </p:cNvSpPr>
          <p:nvPr>
            <p:ph type="body" idx="1"/>
          </p:nvPr>
        </p:nvSpPr>
        <p:spPr>
          <a:xfrm>
            <a:off x="457200" y="990600"/>
            <a:ext cx="8534400" cy="5334000"/>
          </a:xfrm>
        </p:spPr>
        <p:txBody>
          <a:bodyPr/>
          <a:lstStyle/>
          <a:p>
            <a:pPr marL="0" indent="0">
              <a:buFontTx/>
              <a:buNone/>
              <a:tabLst>
                <a:tab pos="280988" algn="l"/>
                <a:tab pos="950913" algn="l"/>
                <a:tab pos="5426075" algn="l"/>
                <a:tab pos="5808663" algn="l"/>
              </a:tabLst>
            </a:pPr>
            <a:r>
              <a:rPr lang="de-DE" altLang="de-DE" sz="2000" b="1" i="1"/>
              <a:t>Steillagenförderung Grünland</a:t>
            </a:r>
          </a:p>
          <a:p>
            <a:pPr marL="0" indent="0">
              <a:buFontTx/>
              <a:buNone/>
              <a:tabLst>
                <a:tab pos="280988" algn="l"/>
                <a:tab pos="950913" algn="l"/>
                <a:tab pos="5426075" algn="l"/>
                <a:tab pos="5808663" algn="l"/>
              </a:tabLst>
            </a:pPr>
            <a:endParaRPr lang="de-DE" altLang="de-DE" sz="2000" b="1" i="1"/>
          </a:p>
          <a:p>
            <a:pPr marL="0" indent="0">
              <a:buFontTx/>
              <a:buNone/>
              <a:tabLst>
                <a:tab pos="280988" algn="l"/>
                <a:tab pos="950913" algn="l"/>
                <a:tab pos="5426075" algn="l"/>
                <a:tab pos="5808663" algn="l"/>
              </a:tabLst>
            </a:pPr>
            <a:r>
              <a:rPr lang="de-DE" altLang="de-DE" sz="1800"/>
              <a:t>Betrieb hat MEKA-Steillagenförderung beantragt:          		</a:t>
            </a:r>
            <a:r>
              <a:rPr lang="de-DE" altLang="de-DE" sz="1800" b="1"/>
              <a:t>120,- €/ha</a:t>
            </a:r>
            <a:br>
              <a:rPr lang="de-DE" altLang="de-DE" sz="1800" b="1"/>
            </a:br>
            <a:r>
              <a:rPr lang="de-DE" altLang="de-DE" sz="1800"/>
              <a:t>Höchstbetrag ELER-VO bei Grünland:			</a:t>
            </a:r>
            <a:r>
              <a:rPr lang="de-DE" altLang="de-DE" sz="1800" b="1"/>
              <a:t>450,- €/ha</a:t>
            </a:r>
            <a:br>
              <a:rPr lang="de-DE" altLang="de-DE" sz="1800" b="1"/>
            </a:br>
            <a:r>
              <a:rPr lang="de-DE" altLang="de-DE" sz="1800" b="1"/>
              <a:t>		</a:t>
            </a:r>
            <a:r>
              <a:rPr lang="de-DE" altLang="de-DE" sz="1800" b="1">
                <a:solidFill>
                  <a:srgbClr val="008000"/>
                </a:solidFill>
              </a:rPr>
              <a:t>Auszahlung der Differenz von 330,- €/ha über De-minimis möglich</a:t>
            </a:r>
          </a:p>
          <a:p>
            <a:pPr marL="0" indent="0">
              <a:buFontTx/>
              <a:buNone/>
              <a:tabLst>
                <a:tab pos="280988" algn="l"/>
                <a:tab pos="950913" algn="l"/>
                <a:tab pos="5426075" algn="l"/>
                <a:tab pos="5808663" algn="l"/>
              </a:tabLst>
            </a:pPr>
            <a:endParaRPr lang="de-DE" altLang="de-DE" sz="1800"/>
          </a:p>
          <a:p>
            <a:pPr marL="0" indent="0">
              <a:buFontTx/>
              <a:buNone/>
              <a:tabLst>
                <a:tab pos="280988" algn="l"/>
                <a:tab pos="950913" algn="l"/>
                <a:tab pos="5426075" algn="l"/>
                <a:tab pos="5808663" algn="l"/>
              </a:tabLst>
            </a:pPr>
            <a:r>
              <a:rPr lang="de-DE" altLang="de-DE" sz="1800" b="1">
                <a:solidFill>
                  <a:srgbClr val="FF0000"/>
                </a:solidFill>
              </a:rPr>
              <a:t>ABER</a:t>
            </a:r>
            <a:r>
              <a:rPr lang="de-DE" altLang="de-DE" sz="1800" b="1"/>
              <a:t>: </a:t>
            </a:r>
            <a:r>
              <a:rPr lang="de-DE" altLang="de-DE" sz="1800"/>
              <a:t>dieser Höchstbetrag gilt für </a:t>
            </a:r>
            <a:r>
              <a:rPr lang="de-DE" altLang="de-DE" sz="1800" b="1"/>
              <a:t>alle</a:t>
            </a:r>
            <a:r>
              <a:rPr lang="de-DE" altLang="de-DE" sz="1800"/>
              <a:t> Agrarumweltmaßnahmen auf dieser Fläche,</a:t>
            </a:r>
            <a:br>
              <a:rPr lang="de-DE" altLang="de-DE" sz="1800"/>
            </a:br>
            <a:r>
              <a:rPr lang="de-DE" altLang="de-DE" sz="1800"/>
              <a:t>d.h.:</a:t>
            </a:r>
          </a:p>
          <a:p>
            <a:pPr marL="0" indent="0">
              <a:buFontTx/>
              <a:buNone/>
              <a:tabLst>
                <a:tab pos="280988" algn="l"/>
                <a:tab pos="950913" algn="l"/>
                <a:tab pos="5426075" algn="l"/>
                <a:tab pos="5808663" algn="l"/>
              </a:tabLst>
            </a:pPr>
            <a:endParaRPr lang="de-DE" altLang="de-DE" sz="1400"/>
          </a:p>
          <a:p>
            <a:pPr marL="0" indent="0">
              <a:buFontTx/>
              <a:buNone/>
              <a:tabLst>
                <a:tab pos="280988" algn="l"/>
                <a:tab pos="950913" algn="l"/>
                <a:tab pos="5426075" algn="l"/>
                <a:tab pos="5808663" algn="l"/>
              </a:tabLst>
            </a:pPr>
            <a:r>
              <a:rPr lang="de-DE" altLang="de-DE" sz="1800"/>
              <a:t>-	Betrieb hat im MEKA auch B2 (extens. Grünlandnutzung mit Einhaltung eines 	Viehbesatzes von 0,3 - 1,4 GV/ha) beantragt:                 120 € + 90 € =</a:t>
            </a:r>
            <a:r>
              <a:rPr lang="de-DE" altLang="de-DE" sz="1800" b="1"/>
              <a:t> 210,- €/ha</a:t>
            </a:r>
            <a:br>
              <a:rPr lang="de-DE" altLang="de-DE" sz="1800" b="1"/>
            </a:br>
            <a:r>
              <a:rPr lang="de-DE" altLang="de-DE" sz="1800" b="1"/>
              <a:t>		</a:t>
            </a:r>
            <a:r>
              <a:rPr lang="de-DE" altLang="de-DE" sz="1800" b="1">
                <a:solidFill>
                  <a:srgbClr val="008000"/>
                </a:solidFill>
              </a:rPr>
              <a:t>möglicher De-minimis-Betrag reduziert sich auf 240,- €/ha</a:t>
            </a:r>
          </a:p>
          <a:p>
            <a:pPr marL="0" indent="0">
              <a:buFontTx/>
              <a:buChar char="-"/>
              <a:tabLst>
                <a:tab pos="280988" algn="l"/>
                <a:tab pos="950913" algn="l"/>
                <a:tab pos="5426075" algn="l"/>
                <a:tab pos="5808663" algn="l"/>
              </a:tabLst>
            </a:pPr>
            <a:endParaRPr lang="de-DE" altLang="de-DE" sz="1800" b="1">
              <a:solidFill>
                <a:srgbClr val="008000"/>
              </a:solidFill>
            </a:endParaRPr>
          </a:p>
          <a:p>
            <a:pPr marL="0" indent="0">
              <a:buFontTx/>
              <a:buNone/>
              <a:tabLst>
                <a:tab pos="280988" algn="l"/>
                <a:tab pos="950913" algn="l"/>
                <a:tab pos="5426075" algn="l"/>
                <a:tab pos="5808663" algn="l"/>
              </a:tabLst>
            </a:pPr>
            <a:r>
              <a:rPr lang="de-DE" altLang="de-DE" sz="1800"/>
              <a:t>-	Betrieb hat zusätzlich artenreiches Grünland auf dieser Fläche:</a:t>
            </a:r>
            <a:br>
              <a:rPr lang="de-DE" altLang="de-DE" sz="1800"/>
            </a:br>
            <a:r>
              <a:rPr lang="de-DE" altLang="de-DE" sz="1800"/>
              <a:t>				  </a:t>
            </a:r>
            <a:r>
              <a:rPr lang="de-DE" altLang="de-DE" sz="1800" b="1"/>
              <a:t>210 € + 50 € = 260,- €/ha</a:t>
            </a:r>
            <a:br>
              <a:rPr lang="de-DE" altLang="de-DE" sz="1800" b="1"/>
            </a:br>
            <a:r>
              <a:rPr lang="de-DE" altLang="de-DE" sz="1800" b="1"/>
              <a:t>		</a:t>
            </a:r>
            <a:r>
              <a:rPr lang="de-DE" altLang="de-DE" sz="1800" b="1">
                <a:solidFill>
                  <a:srgbClr val="008000"/>
                </a:solidFill>
              </a:rPr>
              <a:t>nur noch 190,- € nach De-minimis möglich</a:t>
            </a:r>
            <a:endParaRPr lang="de-DE" altLang="de-DE" sz="1800">
              <a:solidFill>
                <a:srgbClr val="008000"/>
              </a:solidFill>
            </a:endParaRPr>
          </a:p>
          <a:p>
            <a:pPr marL="0" indent="0">
              <a:buFontTx/>
              <a:buNone/>
              <a:tabLst>
                <a:tab pos="280988" algn="l"/>
                <a:tab pos="950913" algn="l"/>
                <a:tab pos="5426075" algn="l"/>
                <a:tab pos="5808663" algn="l"/>
              </a:tabLst>
            </a:pPr>
            <a:endParaRPr lang="de-DE" altLang="de-DE" sz="1800" b="1">
              <a:solidFill>
                <a:srgbClr val="008000"/>
              </a:solidFill>
            </a:endParaRPr>
          </a:p>
          <a:p>
            <a:pPr marL="0" indent="0">
              <a:tabLst>
                <a:tab pos="280988" algn="l"/>
                <a:tab pos="950913" algn="l"/>
                <a:tab pos="5426075" algn="l"/>
                <a:tab pos="5808663" algn="l"/>
              </a:tabLst>
            </a:pPr>
            <a:endParaRPr lang="de-DE" altLang="de-DE" sz="1800"/>
          </a:p>
        </p:txBody>
      </p:sp>
      <p:sp>
        <p:nvSpPr>
          <p:cNvPr id="46091" name="Line 11"/>
          <p:cNvSpPr>
            <a:spLocks noChangeShapeType="1"/>
          </p:cNvSpPr>
          <p:nvPr/>
        </p:nvSpPr>
        <p:spPr bwMode="auto">
          <a:xfrm>
            <a:off x="5562600" y="1914525"/>
            <a:ext cx="1143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092" name="Line 12"/>
          <p:cNvSpPr>
            <a:spLocks noChangeShapeType="1"/>
          </p:cNvSpPr>
          <p:nvPr/>
        </p:nvSpPr>
        <p:spPr bwMode="auto">
          <a:xfrm>
            <a:off x="4657725" y="2200275"/>
            <a:ext cx="2057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096" name="Line 16"/>
          <p:cNvSpPr>
            <a:spLocks noChangeShapeType="1"/>
          </p:cNvSpPr>
          <p:nvPr/>
        </p:nvSpPr>
        <p:spPr bwMode="auto">
          <a:xfrm flipV="1">
            <a:off x="2971800" y="5619750"/>
            <a:ext cx="3276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098" name="Line 18"/>
          <p:cNvSpPr>
            <a:spLocks noChangeShapeType="1"/>
          </p:cNvSpPr>
          <p:nvPr/>
        </p:nvSpPr>
        <p:spPr bwMode="auto">
          <a:xfrm>
            <a:off x="5486400" y="436245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106" name="AutoShape 26"/>
          <p:cNvSpPr>
            <a:spLocks noChangeArrowheads="1"/>
          </p:cNvSpPr>
          <p:nvPr/>
        </p:nvSpPr>
        <p:spPr bwMode="auto">
          <a:xfrm>
            <a:off x="800100" y="5810250"/>
            <a:ext cx="523875" cy="180975"/>
          </a:xfrm>
          <a:prstGeom prst="rightArrow">
            <a:avLst>
              <a:gd name="adj1" fmla="val 50000"/>
              <a:gd name="adj2" fmla="val 72368"/>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6107" name="AutoShape 27"/>
          <p:cNvSpPr>
            <a:spLocks noChangeArrowheads="1"/>
          </p:cNvSpPr>
          <p:nvPr/>
        </p:nvSpPr>
        <p:spPr bwMode="auto">
          <a:xfrm>
            <a:off x="762000" y="2371725"/>
            <a:ext cx="523875" cy="180975"/>
          </a:xfrm>
          <a:prstGeom prst="rightArrow">
            <a:avLst>
              <a:gd name="adj1" fmla="val 50000"/>
              <a:gd name="adj2" fmla="val 72368"/>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6108" name="AutoShape 28"/>
          <p:cNvSpPr>
            <a:spLocks noChangeArrowheads="1"/>
          </p:cNvSpPr>
          <p:nvPr/>
        </p:nvSpPr>
        <p:spPr bwMode="auto">
          <a:xfrm>
            <a:off x="781050" y="4552950"/>
            <a:ext cx="523875" cy="180975"/>
          </a:xfrm>
          <a:prstGeom prst="rightArrow">
            <a:avLst>
              <a:gd name="adj1" fmla="val 50000"/>
              <a:gd name="adj2" fmla="val 72368"/>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608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608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608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60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Datumsplatzhalter 3"/>
          <p:cNvSpPr>
            <a:spLocks noGrp="1"/>
          </p:cNvSpPr>
          <p:nvPr>
            <p:ph type="dt" sz="half" idx="10"/>
          </p:nvPr>
        </p:nvSpPr>
        <p:spPr/>
        <p:txBody>
          <a:bodyPr/>
          <a:lstStyle/>
          <a:p>
            <a:r>
              <a:rPr lang="de-DE" altLang="de-DE"/>
              <a:t>Folie </a:t>
            </a:r>
            <a:fld id="{C10A79DA-F101-470D-A5F4-926FC9DDAB6F}" type="slidenum">
              <a:rPr lang="de-DE" altLang="de-DE"/>
              <a:pPr/>
              <a:t>22</a:t>
            </a:fld>
            <a:endParaRPr lang="de-DE" altLang="de-DE"/>
          </a:p>
        </p:txBody>
      </p:sp>
      <p:sp>
        <p:nvSpPr>
          <p:cNvPr id="9" name="Fußzeilenplatzhalter 4"/>
          <p:cNvSpPr>
            <a:spLocks noGrp="1"/>
          </p:cNvSpPr>
          <p:nvPr>
            <p:ph type="ftr" sz="quarter" idx="11"/>
          </p:nvPr>
        </p:nvSpPr>
        <p:spPr/>
        <p:txBody>
          <a:bodyPr/>
          <a:lstStyle/>
          <a:p>
            <a:r>
              <a:rPr lang="de-DE" altLang="de-DE"/>
              <a:t>RPF, Referat 32                                        De-minimis-Beihilfen im Agrarerzeugnissektor,</a:t>
            </a:r>
          </a:p>
        </p:txBody>
      </p:sp>
      <p:sp>
        <p:nvSpPr>
          <p:cNvPr id="54274" name="Rectangle 1026"/>
          <p:cNvSpPr>
            <a:spLocks noGrp="1" noChangeArrowheads="1"/>
          </p:cNvSpPr>
          <p:nvPr>
            <p:ph type="title"/>
          </p:nvPr>
        </p:nvSpPr>
        <p:spPr>
          <a:xfrm>
            <a:off x="685800" y="533400"/>
            <a:ext cx="7772400" cy="762000"/>
          </a:xfrm>
        </p:spPr>
        <p:txBody>
          <a:bodyPr/>
          <a:lstStyle/>
          <a:p>
            <a:r>
              <a:rPr lang="de-DE" altLang="de-DE" sz="3200" b="1"/>
              <a:t>Beispiele (5)</a:t>
            </a:r>
          </a:p>
        </p:txBody>
      </p:sp>
      <p:sp>
        <p:nvSpPr>
          <p:cNvPr id="54275" name="Rectangle 1027"/>
          <p:cNvSpPr>
            <a:spLocks noGrp="1" noChangeArrowheads="1"/>
          </p:cNvSpPr>
          <p:nvPr>
            <p:ph type="body" idx="1"/>
          </p:nvPr>
        </p:nvSpPr>
        <p:spPr>
          <a:xfrm>
            <a:off x="685800" y="2133600"/>
            <a:ext cx="7848600" cy="3962400"/>
          </a:xfrm>
        </p:spPr>
        <p:txBody>
          <a:bodyPr/>
          <a:lstStyle/>
          <a:p>
            <a:pPr>
              <a:buFontTx/>
              <a:buNone/>
              <a:tabLst>
                <a:tab pos="1144588" algn="l"/>
                <a:tab pos="1804988" algn="l"/>
              </a:tabLst>
            </a:pPr>
            <a:r>
              <a:rPr lang="de-DE" altLang="de-DE" sz="2000" b="1" i="1"/>
              <a:t>Steillagenförderung Grünland (2)</a:t>
            </a:r>
          </a:p>
          <a:p>
            <a:pPr>
              <a:tabLst>
                <a:tab pos="1144588" algn="l"/>
                <a:tab pos="1804988" algn="l"/>
              </a:tabLst>
            </a:pPr>
            <a:endParaRPr lang="de-DE" altLang="de-DE" sz="1800" i="1"/>
          </a:p>
          <a:p>
            <a:pPr>
              <a:buFontTx/>
              <a:buNone/>
              <a:tabLst>
                <a:tab pos="1144588" algn="l"/>
                <a:tab pos="1804988" algn="l"/>
              </a:tabLst>
            </a:pPr>
            <a:r>
              <a:rPr lang="de-DE" altLang="de-DE" sz="1600"/>
              <a:t>-	</a:t>
            </a:r>
            <a:r>
              <a:rPr lang="de-DE" altLang="de-DE" sz="1800"/>
              <a:t>B. steigt in Ökolandbau ein, erhält 150 € anstelle von 90 € für den GV-Besatz: 				                          120 € + 150 € + 50 € = </a:t>
            </a:r>
            <a:r>
              <a:rPr lang="de-DE" altLang="de-DE" sz="1800" b="1"/>
              <a:t>320,- €/ha</a:t>
            </a:r>
            <a:br>
              <a:rPr lang="de-DE" altLang="de-DE" sz="1800" b="1"/>
            </a:br>
            <a:r>
              <a:rPr lang="de-DE" altLang="de-DE" sz="1800" b="1"/>
              <a:t>	</a:t>
            </a:r>
            <a:r>
              <a:rPr lang="de-DE" altLang="de-DE" sz="1800" b="1">
                <a:solidFill>
                  <a:srgbClr val="009900"/>
                </a:solidFill>
              </a:rPr>
              <a:t>nur noch 130,- € nach De-minimis möglich</a:t>
            </a:r>
          </a:p>
          <a:p>
            <a:pPr lvl="2">
              <a:buFontTx/>
              <a:buNone/>
              <a:tabLst>
                <a:tab pos="1144588" algn="l"/>
                <a:tab pos="1804988" algn="l"/>
              </a:tabLst>
            </a:pPr>
            <a:endParaRPr lang="de-DE" altLang="de-DE" sz="1800" b="1"/>
          </a:p>
          <a:p>
            <a:pPr>
              <a:buFontTx/>
              <a:buNone/>
              <a:tabLst>
                <a:tab pos="1144588" algn="l"/>
                <a:tab pos="1804988" algn="l"/>
              </a:tabLst>
            </a:pPr>
            <a:r>
              <a:rPr lang="de-DE" altLang="de-DE" sz="1800" b="1"/>
              <a:t>		 	</a:t>
            </a:r>
            <a:r>
              <a:rPr lang="de-DE" altLang="de-DE" sz="2000" b="1"/>
              <a:t>Ist das von den Kommunen noch händelbar???</a:t>
            </a:r>
          </a:p>
          <a:p>
            <a:pPr>
              <a:buFontTx/>
              <a:buNone/>
              <a:tabLst>
                <a:tab pos="1144588" algn="l"/>
                <a:tab pos="1804988" algn="l"/>
              </a:tabLst>
            </a:pPr>
            <a:endParaRPr lang="de-DE" altLang="de-DE" sz="1800" i="1"/>
          </a:p>
          <a:p>
            <a:pPr>
              <a:tabLst>
                <a:tab pos="1144588" algn="l"/>
                <a:tab pos="1804988" algn="l"/>
              </a:tabLst>
            </a:pPr>
            <a:r>
              <a:rPr lang="de-DE" altLang="de-DE" sz="1800"/>
              <a:t>Betrieb hat auf der Fläche kein MEKA beantragt</a:t>
            </a:r>
            <a:r>
              <a:rPr lang="de-DE" altLang="de-DE" sz="1600"/>
              <a:t>          </a:t>
            </a:r>
            <a:br>
              <a:rPr lang="de-DE" altLang="de-DE" sz="1600"/>
            </a:br>
            <a:r>
              <a:rPr lang="de-DE" altLang="de-DE" sz="1600"/>
              <a:t>	</a:t>
            </a:r>
            <a:r>
              <a:rPr lang="de-DE" altLang="de-DE" sz="1800" b="1">
                <a:solidFill>
                  <a:srgbClr val="008000"/>
                </a:solidFill>
              </a:rPr>
              <a:t>Steillagenförderung als De-minimis-Beihilfe ist in beliebiger 	Höhe möglich</a:t>
            </a:r>
          </a:p>
          <a:p>
            <a:pPr>
              <a:tabLst>
                <a:tab pos="1144588" algn="l"/>
                <a:tab pos="1804988" algn="l"/>
              </a:tabLst>
            </a:pPr>
            <a:endParaRPr lang="de-DE" altLang="de-DE" sz="1600">
              <a:solidFill>
                <a:srgbClr val="008000"/>
              </a:solidFill>
            </a:endParaRPr>
          </a:p>
        </p:txBody>
      </p:sp>
      <p:sp>
        <p:nvSpPr>
          <p:cNvPr id="54276" name="AutoShape 1028"/>
          <p:cNvSpPr>
            <a:spLocks noChangeArrowheads="1"/>
          </p:cNvSpPr>
          <p:nvPr/>
        </p:nvSpPr>
        <p:spPr bwMode="auto">
          <a:xfrm>
            <a:off x="1000125" y="4152900"/>
            <a:ext cx="1362075" cy="295275"/>
          </a:xfrm>
          <a:prstGeom prst="rightArrow">
            <a:avLst>
              <a:gd name="adj1" fmla="val 50000"/>
              <a:gd name="adj2" fmla="val 11532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4277" name="Line 1029"/>
          <p:cNvSpPr>
            <a:spLocks noChangeShapeType="1"/>
          </p:cNvSpPr>
          <p:nvPr/>
        </p:nvSpPr>
        <p:spPr bwMode="auto">
          <a:xfrm flipV="1">
            <a:off x="1981200" y="3276600"/>
            <a:ext cx="2819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4278" name="AutoShape 1030"/>
          <p:cNvSpPr>
            <a:spLocks noChangeArrowheads="1"/>
          </p:cNvSpPr>
          <p:nvPr/>
        </p:nvSpPr>
        <p:spPr bwMode="auto">
          <a:xfrm>
            <a:off x="1000125" y="3495675"/>
            <a:ext cx="685800" cy="171450"/>
          </a:xfrm>
          <a:prstGeom prst="rightArrow">
            <a:avLst>
              <a:gd name="adj1" fmla="val 50000"/>
              <a:gd name="adj2" fmla="val 100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4279" name="AutoShape 1031"/>
          <p:cNvSpPr>
            <a:spLocks noChangeArrowheads="1"/>
          </p:cNvSpPr>
          <p:nvPr/>
        </p:nvSpPr>
        <p:spPr bwMode="auto">
          <a:xfrm>
            <a:off x="1009650" y="5181600"/>
            <a:ext cx="685800" cy="171450"/>
          </a:xfrm>
          <a:prstGeom prst="rightArrow">
            <a:avLst>
              <a:gd name="adj1" fmla="val 50000"/>
              <a:gd name="adj2" fmla="val 100000"/>
            </a:avLst>
          </a:prstGeom>
          <a:solidFill>
            <a:srgbClr val="33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4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427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427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42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Datumsplatzhalter 3"/>
          <p:cNvSpPr>
            <a:spLocks noGrp="1"/>
          </p:cNvSpPr>
          <p:nvPr>
            <p:ph type="dt" sz="half" idx="10"/>
          </p:nvPr>
        </p:nvSpPr>
        <p:spPr/>
        <p:txBody>
          <a:bodyPr/>
          <a:lstStyle/>
          <a:p>
            <a:r>
              <a:rPr lang="de-DE" altLang="de-DE"/>
              <a:t>Folie </a:t>
            </a:r>
            <a:fld id="{56C84BA1-1925-4C60-A3C6-5D0347AA35C6}" type="slidenum">
              <a:rPr lang="de-DE" altLang="de-DE"/>
              <a:pPr/>
              <a:t>23</a:t>
            </a:fld>
            <a:endParaRPr lang="de-DE" altLang="de-DE"/>
          </a:p>
        </p:txBody>
      </p:sp>
      <p:sp>
        <p:nvSpPr>
          <p:cNvPr id="7" name="Fußzeilenplatzhalter 4"/>
          <p:cNvSpPr>
            <a:spLocks noGrp="1"/>
          </p:cNvSpPr>
          <p:nvPr>
            <p:ph type="ftr" sz="quarter" idx="11"/>
          </p:nvPr>
        </p:nvSpPr>
        <p:spPr/>
        <p:txBody>
          <a:bodyPr/>
          <a:lstStyle/>
          <a:p>
            <a:r>
              <a:rPr lang="de-DE" altLang="de-DE"/>
              <a:t>RPF, Referat 32                                        De-minimis-Beihilfen im Agrarerzeugnissektor,</a:t>
            </a:r>
          </a:p>
        </p:txBody>
      </p:sp>
      <p:sp>
        <p:nvSpPr>
          <p:cNvPr id="47106" name="Rectangle 2"/>
          <p:cNvSpPr>
            <a:spLocks noGrp="1" noChangeArrowheads="1"/>
          </p:cNvSpPr>
          <p:nvPr>
            <p:ph type="title"/>
          </p:nvPr>
        </p:nvSpPr>
        <p:spPr>
          <a:xfrm>
            <a:off x="685800" y="533400"/>
            <a:ext cx="7772400" cy="457200"/>
          </a:xfrm>
        </p:spPr>
        <p:txBody>
          <a:bodyPr/>
          <a:lstStyle/>
          <a:p>
            <a:r>
              <a:rPr lang="de-DE" altLang="de-DE" sz="3200" b="1"/>
              <a:t>Beispiele (6)</a:t>
            </a:r>
          </a:p>
        </p:txBody>
      </p:sp>
      <p:sp>
        <p:nvSpPr>
          <p:cNvPr id="47107" name="Rectangle 3"/>
          <p:cNvSpPr>
            <a:spLocks noGrp="1" noChangeArrowheads="1"/>
          </p:cNvSpPr>
          <p:nvPr>
            <p:ph type="body" idx="1"/>
          </p:nvPr>
        </p:nvSpPr>
        <p:spPr>
          <a:xfrm>
            <a:off x="685800" y="1447800"/>
            <a:ext cx="7772400" cy="4648200"/>
          </a:xfrm>
        </p:spPr>
        <p:txBody>
          <a:bodyPr/>
          <a:lstStyle/>
          <a:p>
            <a:pPr marL="0" indent="0">
              <a:lnSpc>
                <a:spcPct val="90000"/>
              </a:lnSpc>
              <a:buFontTx/>
              <a:buNone/>
              <a:tabLst>
                <a:tab pos="290513" algn="l"/>
                <a:tab pos="1338263" algn="l"/>
              </a:tabLst>
            </a:pPr>
            <a:r>
              <a:rPr lang="de-DE" altLang="de-DE" sz="1800" b="1"/>
              <a:t>Investitionen</a:t>
            </a:r>
            <a:br>
              <a:rPr lang="de-DE" altLang="de-DE" sz="1800" b="1"/>
            </a:br>
            <a:r>
              <a:rPr lang="de-DE" altLang="de-DE" sz="1800" b="1"/>
              <a:t/>
            </a:r>
            <a:br>
              <a:rPr lang="de-DE" altLang="de-DE" sz="1800" b="1"/>
            </a:br>
            <a:r>
              <a:rPr lang="de-DE" altLang="de-DE" sz="1600" b="1" i="1"/>
              <a:t>Förderung von Motormähern, Weidezäunen</a:t>
            </a:r>
            <a:r>
              <a:rPr lang="de-DE" altLang="de-DE" sz="1600"/>
              <a:t>: </a:t>
            </a:r>
            <a:br>
              <a:rPr lang="de-DE" altLang="de-DE" sz="1600"/>
            </a:br>
            <a:r>
              <a:rPr lang="de-DE" altLang="de-DE" sz="1600"/>
              <a:t/>
            </a:r>
            <a:br>
              <a:rPr lang="de-DE" altLang="de-DE" sz="1600"/>
            </a:br>
            <a:r>
              <a:rPr lang="de-DE" altLang="de-DE" sz="1600"/>
              <a:t>	Keine Förderung über AFP (Förderung unter besonderen Umständen über LPR 	möglich!)   </a:t>
            </a:r>
            <a:br>
              <a:rPr lang="de-DE" altLang="de-DE" sz="1600"/>
            </a:br>
            <a:r>
              <a:rPr lang="de-DE" altLang="de-DE" sz="1600"/>
              <a:t>		Förderung über De-Minimis möglich</a:t>
            </a:r>
          </a:p>
          <a:p>
            <a:pPr marL="0" indent="0">
              <a:lnSpc>
                <a:spcPct val="90000"/>
              </a:lnSpc>
              <a:buFontTx/>
              <a:buNone/>
              <a:tabLst>
                <a:tab pos="290513" algn="l"/>
                <a:tab pos="1338263" algn="l"/>
              </a:tabLst>
            </a:pPr>
            <a:endParaRPr lang="de-DE" altLang="de-DE" sz="1600"/>
          </a:p>
          <a:p>
            <a:pPr marL="0" indent="0">
              <a:lnSpc>
                <a:spcPct val="90000"/>
              </a:lnSpc>
              <a:buFontTx/>
              <a:buNone/>
              <a:tabLst>
                <a:tab pos="290513" algn="l"/>
                <a:tab pos="1338263" algn="l"/>
              </a:tabLst>
            </a:pPr>
            <a:r>
              <a:rPr lang="de-DE" altLang="de-DE" sz="1600" b="1" i="1"/>
              <a:t>Förderung eines Mutterkuhstalles</a:t>
            </a:r>
            <a:br>
              <a:rPr lang="de-DE" altLang="de-DE" sz="1600" b="1" i="1"/>
            </a:br>
            <a:r>
              <a:rPr lang="de-DE" altLang="de-DE" sz="1600" b="1" i="1"/>
              <a:t/>
            </a:r>
            <a:br>
              <a:rPr lang="de-DE" altLang="de-DE" sz="1600" b="1" i="1"/>
            </a:br>
            <a:r>
              <a:rPr lang="de-DE" altLang="de-DE" sz="1600" b="1" i="1"/>
              <a:t>	</a:t>
            </a:r>
            <a:r>
              <a:rPr lang="de-DE" altLang="de-DE" sz="1600" b="1"/>
              <a:t>A) Betrieb erhält einen Zuschuss aus der Agrarinvestitionsförderung</a:t>
            </a:r>
            <a:br>
              <a:rPr lang="de-DE" altLang="de-DE" sz="1600" b="1"/>
            </a:br>
            <a:r>
              <a:rPr lang="de-DE" altLang="de-DE" sz="1600" b="1"/>
              <a:t>	</a:t>
            </a:r>
            <a:r>
              <a:rPr lang="de-DE" altLang="de-DE" sz="1600"/>
              <a:t>Nach der ELER-VO wäre innerhalb der Höchstgrenze eine Förderung über De-	minimis möglich </a:t>
            </a:r>
            <a:br>
              <a:rPr lang="de-DE" altLang="de-DE" sz="1600"/>
            </a:br>
            <a:r>
              <a:rPr lang="de-DE" altLang="de-DE" sz="1600"/>
              <a:t>	</a:t>
            </a:r>
            <a:r>
              <a:rPr lang="de-DE" altLang="de-DE" sz="1600" b="1">
                <a:solidFill>
                  <a:schemeClr val="hlink"/>
                </a:solidFill>
              </a:rPr>
              <a:t>aber</a:t>
            </a:r>
            <a:r>
              <a:rPr lang="de-DE" altLang="de-DE" sz="1600" b="1"/>
              <a:t>: </a:t>
            </a:r>
            <a:r>
              <a:rPr lang="de-DE" altLang="de-DE" sz="1600"/>
              <a:t>die AFP-Förderrichtlinie schließt eine Kumulierung mit anderen 	Förderprogrammen (öffentliche Mittel) aus</a:t>
            </a:r>
          </a:p>
          <a:p>
            <a:pPr marL="0" indent="0">
              <a:lnSpc>
                <a:spcPct val="90000"/>
              </a:lnSpc>
              <a:buFontTx/>
              <a:buNone/>
              <a:tabLst>
                <a:tab pos="290513" algn="l"/>
                <a:tab pos="1338263" algn="l"/>
              </a:tabLst>
            </a:pPr>
            <a:endParaRPr lang="de-DE" altLang="de-DE" sz="1600"/>
          </a:p>
          <a:p>
            <a:pPr marL="0" indent="0">
              <a:lnSpc>
                <a:spcPct val="90000"/>
              </a:lnSpc>
              <a:buFontTx/>
              <a:buNone/>
              <a:tabLst>
                <a:tab pos="290513" algn="l"/>
                <a:tab pos="1338263" algn="l"/>
              </a:tabLst>
            </a:pPr>
            <a:r>
              <a:rPr lang="de-DE" altLang="de-DE" sz="1600"/>
              <a:t>	</a:t>
            </a:r>
            <a:r>
              <a:rPr lang="de-DE" altLang="de-DE" sz="1600" b="1"/>
              <a:t>B) Betrieb erhält keine Förderung nach AFP</a:t>
            </a:r>
            <a:br>
              <a:rPr lang="de-DE" altLang="de-DE" sz="1600" b="1"/>
            </a:br>
            <a:r>
              <a:rPr lang="de-DE" altLang="de-DE" sz="1600" b="1"/>
              <a:t>		</a:t>
            </a:r>
            <a:r>
              <a:rPr lang="de-DE" altLang="de-DE" sz="1600"/>
              <a:t>De-minimis-Beihilfe möglich</a:t>
            </a:r>
          </a:p>
          <a:p>
            <a:pPr marL="0" indent="0">
              <a:lnSpc>
                <a:spcPct val="90000"/>
              </a:lnSpc>
              <a:tabLst>
                <a:tab pos="290513" algn="l"/>
                <a:tab pos="1338263" algn="l"/>
              </a:tabLst>
            </a:pPr>
            <a:endParaRPr lang="de-DE" altLang="de-DE" sz="1600"/>
          </a:p>
        </p:txBody>
      </p:sp>
      <p:sp>
        <p:nvSpPr>
          <p:cNvPr id="47110" name="AutoShape 6"/>
          <p:cNvSpPr>
            <a:spLocks noChangeArrowheads="1"/>
          </p:cNvSpPr>
          <p:nvPr/>
        </p:nvSpPr>
        <p:spPr bwMode="auto">
          <a:xfrm>
            <a:off x="1009650" y="2867025"/>
            <a:ext cx="895350" cy="142875"/>
          </a:xfrm>
          <a:prstGeom prst="rightArrow">
            <a:avLst>
              <a:gd name="adj1" fmla="val 50000"/>
              <a:gd name="adj2" fmla="val 15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7111" name="AutoShape 7"/>
          <p:cNvSpPr>
            <a:spLocks noChangeArrowheads="1"/>
          </p:cNvSpPr>
          <p:nvPr/>
        </p:nvSpPr>
        <p:spPr bwMode="auto">
          <a:xfrm>
            <a:off x="1295400" y="5591175"/>
            <a:ext cx="590550" cy="142875"/>
          </a:xfrm>
          <a:prstGeom prst="rightArrow">
            <a:avLst>
              <a:gd name="adj1" fmla="val 50000"/>
              <a:gd name="adj2" fmla="val 10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10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1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05E0F646-AE0F-4F12-9DD6-C90FC5D6171A}" type="slidenum">
              <a:rPr lang="de-DE" altLang="de-DE"/>
              <a:pPr/>
              <a:t>24</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48130" name="Rectangle 2"/>
          <p:cNvSpPr>
            <a:spLocks noGrp="1" noChangeArrowheads="1"/>
          </p:cNvSpPr>
          <p:nvPr>
            <p:ph type="title"/>
          </p:nvPr>
        </p:nvSpPr>
        <p:spPr>
          <a:xfrm>
            <a:off x="685800" y="533400"/>
            <a:ext cx="7772400" cy="838200"/>
          </a:xfrm>
        </p:spPr>
        <p:txBody>
          <a:bodyPr/>
          <a:lstStyle/>
          <a:p>
            <a:r>
              <a:rPr lang="de-DE" altLang="de-DE" sz="3600" b="1"/>
              <a:t>7. Fazit</a:t>
            </a:r>
          </a:p>
        </p:txBody>
      </p:sp>
      <p:sp>
        <p:nvSpPr>
          <p:cNvPr id="48131" name="Rectangle 3"/>
          <p:cNvSpPr>
            <a:spLocks noGrp="1" noChangeArrowheads="1"/>
          </p:cNvSpPr>
          <p:nvPr>
            <p:ph type="body" idx="1"/>
          </p:nvPr>
        </p:nvSpPr>
        <p:spPr>
          <a:xfrm>
            <a:off x="685800" y="2057400"/>
            <a:ext cx="7772400" cy="4038600"/>
          </a:xfrm>
        </p:spPr>
        <p:txBody>
          <a:bodyPr/>
          <a:lstStyle/>
          <a:p>
            <a:r>
              <a:rPr lang="de-DE" altLang="de-DE" sz="2000"/>
              <a:t>Rechtskonformität liegt im Verantwortungsbereich der Kommune, die die Beihilfe gewährt</a:t>
            </a:r>
          </a:p>
          <a:p>
            <a:r>
              <a:rPr lang="de-DE" altLang="de-DE" sz="2000"/>
              <a:t>der Zuwendungsgeber entscheidet über das Vorliegen einer Beihilfe </a:t>
            </a:r>
          </a:p>
          <a:p>
            <a:r>
              <a:rPr lang="de-DE" altLang="de-DE" sz="2000"/>
              <a:t>geringstes Risiko: Förderung von Maßnahmen, die keine Beihilfe i.S. des Art. 87 EU-Vertrag darstellen, z.B. Infrastrukturmaßnahmen</a:t>
            </a:r>
          </a:p>
          <a:p>
            <a:r>
              <a:rPr lang="de-DE" altLang="de-DE" sz="2000"/>
              <a:t>rel. geringes Risiko: Fördertatbestände bzw. Förderung von Unternehmen, die keine öffentlichen Mittel nach anderen Förder-RL erhalten</a:t>
            </a:r>
          </a:p>
          <a:p>
            <a:r>
              <a:rPr lang="de-DE" altLang="de-DE" sz="2000"/>
              <a:t>hohes Risiko: Kumulierungen, Förderungen, die an die Fläche geknüpft sind</a:t>
            </a:r>
          </a:p>
          <a:p>
            <a:endParaRPr lang="de-DE" altLang="de-DE" sz="2000"/>
          </a:p>
          <a:p>
            <a:endParaRPr lang="de-DE" altLang="de-DE" sz="2000"/>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1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81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813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81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445AE7AB-A392-4B65-9009-9EFF0A1BD0D2}" type="slidenum">
              <a:rPr lang="de-DE" altLang="de-DE"/>
              <a:pPr/>
              <a:t>25</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55298" name="Rectangle 2"/>
          <p:cNvSpPr>
            <a:spLocks noGrp="1" noChangeArrowheads="1"/>
          </p:cNvSpPr>
          <p:nvPr>
            <p:ph type="title"/>
          </p:nvPr>
        </p:nvSpPr>
        <p:spPr/>
        <p:txBody>
          <a:bodyPr/>
          <a:lstStyle/>
          <a:p>
            <a:pPr algn="ctr"/>
            <a:r>
              <a:rPr lang="de-DE" altLang="de-DE" sz="4800" b="1">
                <a:solidFill>
                  <a:srgbClr val="6699FF"/>
                </a:solidFill>
                <a:latin typeface="Monotype Corsiva" panose="03010101010201010101" pitchFamily="66" charset="0"/>
              </a:rPr>
              <a:t>Vielen Dank für </a:t>
            </a:r>
            <a:br>
              <a:rPr lang="de-DE" altLang="de-DE" sz="4800" b="1">
                <a:solidFill>
                  <a:srgbClr val="6699FF"/>
                </a:solidFill>
                <a:latin typeface="Monotype Corsiva" panose="03010101010201010101" pitchFamily="66" charset="0"/>
              </a:rPr>
            </a:br>
            <a:r>
              <a:rPr lang="de-DE" altLang="de-DE" sz="4800" b="1">
                <a:solidFill>
                  <a:srgbClr val="6699FF"/>
                </a:solidFill>
                <a:latin typeface="Monotype Corsiva" panose="03010101010201010101" pitchFamily="66" charset="0"/>
              </a:rPr>
              <a:t>Ihre Aufmerksamkeit !</a:t>
            </a:r>
          </a:p>
        </p:txBody>
      </p:sp>
      <p:pic>
        <p:nvPicPr>
          <p:cNvPr id="55302" name="Picture 6"/>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531938" y="2133600"/>
            <a:ext cx="6080125" cy="3962400"/>
          </a:xfrm>
          <a:noFill/>
          <a:ln/>
        </p:spPr>
      </p:pic>
    </p:spTree>
  </p:cSld>
  <p:clrMapOvr>
    <a:masterClrMapping/>
  </p:clrMapOvr>
  <p:transition>
    <p:pull dir="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F7AE80AE-1667-4E2D-81BC-0EDD80D5833B}" type="slidenum">
              <a:rPr lang="de-DE" altLang="de-DE"/>
              <a:pPr/>
              <a:t>3</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10242" name="Rectangle 2"/>
          <p:cNvSpPr>
            <a:spLocks noGrp="1" noChangeArrowheads="1"/>
          </p:cNvSpPr>
          <p:nvPr>
            <p:ph type="title"/>
          </p:nvPr>
        </p:nvSpPr>
        <p:spPr>
          <a:xfrm>
            <a:off x="685800" y="762000"/>
            <a:ext cx="8305800" cy="1447800"/>
          </a:xfrm>
        </p:spPr>
        <p:txBody>
          <a:bodyPr/>
          <a:lstStyle/>
          <a:p>
            <a:r>
              <a:rPr lang="de-DE" altLang="de-DE" sz="3600" b="1"/>
              <a:t>1. </a:t>
            </a:r>
            <a:r>
              <a:rPr lang="de-DE" altLang="de-DE" sz="3200" b="1"/>
              <a:t>Begriff der Beihilfe</a:t>
            </a:r>
            <a:r>
              <a:rPr lang="de-DE" altLang="de-DE" sz="3600" b="1"/>
              <a:t/>
            </a:r>
            <a:br>
              <a:rPr lang="de-DE" altLang="de-DE" sz="3600" b="1"/>
            </a:br>
            <a:r>
              <a:rPr lang="de-DE" altLang="de-DE"/>
              <a:t/>
            </a:r>
            <a:br>
              <a:rPr lang="de-DE" altLang="de-DE"/>
            </a:br>
            <a:r>
              <a:rPr lang="de-DE" altLang="de-DE" sz="2000"/>
              <a:t>Eine Beihilfe i.S. des EU - Rechts ist eine...</a:t>
            </a:r>
          </a:p>
        </p:txBody>
      </p:sp>
      <p:sp>
        <p:nvSpPr>
          <p:cNvPr id="10243" name="Rectangle 3"/>
          <p:cNvSpPr>
            <a:spLocks noGrp="1" noChangeArrowheads="1"/>
          </p:cNvSpPr>
          <p:nvPr>
            <p:ph type="body" idx="1"/>
          </p:nvPr>
        </p:nvSpPr>
        <p:spPr>
          <a:xfrm>
            <a:off x="685800" y="2514600"/>
            <a:ext cx="8458200" cy="3581400"/>
          </a:xfrm>
        </p:spPr>
        <p:txBody>
          <a:bodyPr/>
          <a:lstStyle/>
          <a:p>
            <a:pPr>
              <a:lnSpc>
                <a:spcPct val="90000"/>
              </a:lnSpc>
            </a:pPr>
            <a:r>
              <a:rPr lang="de-DE" altLang="de-DE" sz="2000" b="1"/>
              <a:t>Geldleistung</a:t>
            </a:r>
            <a:r>
              <a:rPr lang="de-DE" altLang="de-DE" sz="2000"/>
              <a:t> ohne marktübliche Gegenleistung                                  z.B. Steillagenförderung, Investitionszuschuss, Besamungskostenzuschuss, Übernahme Kosten Berufsgenossenschaft</a:t>
            </a:r>
          </a:p>
          <a:p>
            <a:pPr>
              <a:lnSpc>
                <a:spcPct val="90000"/>
              </a:lnSpc>
            </a:pPr>
            <a:endParaRPr lang="de-DE" altLang="de-DE" sz="2000"/>
          </a:p>
          <a:p>
            <a:pPr>
              <a:lnSpc>
                <a:spcPct val="90000"/>
              </a:lnSpc>
            </a:pPr>
            <a:r>
              <a:rPr lang="de-DE" altLang="de-DE" sz="2000" b="1"/>
              <a:t>Sachleistung                                                                                        </a:t>
            </a:r>
            <a:r>
              <a:rPr lang="de-DE" altLang="de-DE" sz="2000"/>
              <a:t> z.B. Düngermittelabgabe</a:t>
            </a:r>
          </a:p>
          <a:p>
            <a:pPr>
              <a:lnSpc>
                <a:spcPct val="90000"/>
              </a:lnSpc>
            </a:pPr>
            <a:endParaRPr lang="de-DE" altLang="de-DE" sz="2000"/>
          </a:p>
          <a:p>
            <a:pPr>
              <a:lnSpc>
                <a:spcPct val="90000"/>
              </a:lnSpc>
            </a:pPr>
            <a:r>
              <a:rPr lang="de-DE" altLang="de-DE" sz="2000" b="1"/>
              <a:t>Maßnahme</a:t>
            </a:r>
            <a:r>
              <a:rPr lang="de-DE" altLang="de-DE" sz="2000"/>
              <a:t> zur Vermeidung von üblichen Kosten                                z.B. Befreiung von üblichen Steuern, marktunübliche Übertragung von Grundstücken/Gebäuden, marktunübliche Dienstleistung, Übernahme Bürgschaft</a:t>
            </a:r>
          </a:p>
          <a:p>
            <a:pPr>
              <a:lnSpc>
                <a:spcPct val="90000"/>
              </a:lnSpc>
            </a:pPr>
            <a:endParaRPr lang="de-DE" altLang="de-DE" sz="2000"/>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bldLvl="3"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2C1D9961-A343-4136-B324-E5B97E0FA1DA}" type="slidenum">
              <a:rPr lang="de-DE" altLang="de-DE"/>
              <a:pPr/>
              <a:t>4</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8195" name="Rectangle 3"/>
          <p:cNvSpPr>
            <a:spLocks noGrp="1" noChangeArrowheads="1"/>
          </p:cNvSpPr>
          <p:nvPr>
            <p:ph type="body" idx="1"/>
          </p:nvPr>
        </p:nvSpPr>
        <p:spPr>
          <a:xfrm>
            <a:off x="685800" y="1905000"/>
            <a:ext cx="7620000" cy="4191000"/>
          </a:xfrm>
        </p:spPr>
        <p:txBody>
          <a:bodyPr/>
          <a:lstStyle/>
          <a:p>
            <a:pPr marL="0" indent="0">
              <a:spcBef>
                <a:spcPct val="0"/>
              </a:spcBef>
              <a:tabLst>
                <a:tab pos="193675" algn="l"/>
              </a:tabLst>
            </a:pPr>
            <a:r>
              <a:rPr lang="de-DE" altLang="de-DE" sz="1600" b="1"/>
              <a:t> 	</a:t>
            </a:r>
            <a:r>
              <a:rPr lang="de-DE" altLang="de-DE" sz="1600"/>
              <a:t>Nach Artikel 87 EG-Vertrag gibt es folgende Möglichkeiten für die Vereinbarkeit 	von Beihilfen mit dem Gemeinsamen Markt:</a:t>
            </a:r>
          </a:p>
          <a:p>
            <a:pPr marL="0" indent="0">
              <a:spcBef>
                <a:spcPct val="0"/>
              </a:spcBef>
              <a:tabLst>
                <a:tab pos="193675" algn="l"/>
              </a:tabLst>
            </a:pPr>
            <a:endParaRPr lang="de-DE" altLang="de-DE" sz="1600"/>
          </a:p>
          <a:p>
            <a:pPr marL="0" indent="0">
              <a:spcBef>
                <a:spcPct val="0"/>
              </a:spcBef>
              <a:buFontTx/>
              <a:buNone/>
              <a:tabLst>
                <a:tab pos="193675" algn="l"/>
              </a:tabLst>
            </a:pPr>
            <a:r>
              <a:rPr lang="de-DE" altLang="de-DE" sz="1600"/>
              <a:t>(1) Beihilfen sind mit dem Gemeinsamen Markt unvereinbar</a:t>
            </a:r>
          </a:p>
          <a:p>
            <a:pPr marL="0" indent="0">
              <a:spcBef>
                <a:spcPct val="0"/>
              </a:spcBef>
              <a:buFontTx/>
              <a:buNone/>
              <a:tabLst>
                <a:tab pos="193675" algn="l"/>
              </a:tabLst>
            </a:pPr>
            <a:r>
              <a:rPr lang="de-DE" altLang="de-DE" sz="1600"/>
              <a:t>(2) Beihilfen sind mit dem Gemeinsamen Markt vereinbar</a:t>
            </a:r>
          </a:p>
          <a:p>
            <a:pPr marL="0" indent="0">
              <a:spcBef>
                <a:spcPct val="0"/>
              </a:spcBef>
              <a:buFontTx/>
              <a:buNone/>
              <a:tabLst>
                <a:tab pos="193675" algn="l"/>
              </a:tabLst>
            </a:pPr>
            <a:r>
              <a:rPr lang="de-DE" altLang="de-DE" sz="1600"/>
              <a:t>(3) Beihilfen können mit dem Gemeinsamen Markt als vereinbar angesehen werden.</a:t>
            </a:r>
            <a:br>
              <a:rPr lang="de-DE" altLang="de-DE" sz="1600"/>
            </a:br>
            <a:endParaRPr lang="de-DE" altLang="de-DE" sz="1600"/>
          </a:p>
          <a:p>
            <a:pPr marL="0" indent="0">
              <a:spcBef>
                <a:spcPct val="0"/>
              </a:spcBef>
              <a:tabLst>
                <a:tab pos="193675" algn="l"/>
              </a:tabLst>
            </a:pPr>
            <a:r>
              <a:rPr lang="de-DE" altLang="de-DE" sz="1600"/>
              <a:t> 	Nach Artikel 87 überprüft die Kommission mit den Mitgliedstaaten fortlaufend die 	in den Mitgliedstaaten bestehenden Beihilferegelungen. Dies geschieht durch  	Notifizierung (=Meldung an die Kommission vor der Einführung einer Beihilfe)</a:t>
            </a:r>
            <a:br>
              <a:rPr lang="de-DE" altLang="de-DE" sz="1600"/>
            </a:br>
            <a:r>
              <a:rPr lang="de-DE" altLang="de-DE" sz="1600"/>
              <a:t> 	= Notifizierungsverfahren, Art. 88 EG-Vertrag)</a:t>
            </a:r>
          </a:p>
          <a:p>
            <a:pPr marL="0" indent="0">
              <a:spcBef>
                <a:spcPct val="0"/>
              </a:spcBef>
              <a:tabLst>
                <a:tab pos="193675" algn="l"/>
              </a:tabLst>
            </a:pPr>
            <a:endParaRPr lang="de-DE" altLang="de-DE" sz="1600"/>
          </a:p>
          <a:p>
            <a:pPr marL="0" indent="0">
              <a:spcBef>
                <a:spcPct val="0"/>
              </a:spcBef>
              <a:tabLst>
                <a:tab pos="193675" algn="l"/>
              </a:tabLst>
            </a:pPr>
            <a:r>
              <a:rPr lang="de-DE" altLang="de-DE" sz="1600"/>
              <a:t> 	Beihilfe im Sinne des Art. 87 EG-Vertrag begünstigt nur bestimmte  	Unternehmen/Produktionszweige				                   	d.h.: Bau eines Weges ist z.B. keine Beihilfe, da auch von nicht-  	landwirtschaftlichen Unternehmen nutzbar</a:t>
            </a:r>
          </a:p>
          <a:p>
            <a:pPr marL="0" indent="0">
              <a:tabLst>
                <a:tab pos="193675" algn="l"/>
              </a:tabLst>
            </a:pPr>
            <a:endParaRPr lang="de-DE" altLang="de-DE" sz="1600"/>
          </a:p>
          <a:p>
            <a:pPr marL="0" indent="0">
              <a:tabLst>
                <a:tab pos="193675" algn="l"/>
              </a:tabLst>
            </a:pPr>
            <a:endParaRPr lang="de-DE" altLang="de-DE" sz="2000"/>
          </a:p>
        </p:txBody>
      </p:sp>
      <p:sp>
        <p:nvSpPr>
          <p:cNvPr id="8197" name="Rectangle 5"/>
          <p:cNvSpPr>
            <a:spLocks noChangeArrowheads="1"/>
          </p:cNvSpPr>
          <p:nvPr/>
        </p:nvSpPr>
        <p:spPr bwMode="auto">
          <a:xfrm>
            <a:off x="609600" y="609600"/>
            <a:ext cx="754380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3200" b="1">
                <a:solidFill>
                  <a:schemeClr val="tx2"/>
                </a:solidFill>
                <a:latin typeface="Arial" panose="020B0604020202020204" pitchFamily="34" charset="0"/>
              </a:rPr>
              <a:t>Staatliche Beihilfen</a:t>
            </a:r>
            <a:r>
              <a:rPr lang="de-DE" altLang="de-DE" sz="3600">
                <a:solidFill>
                  <a:schemeClr val="tx2"/>
                </a:solidFill>
                <a:latin typeface="Arial" panose="020B0604020202020204" pitchFamily="34" charset="0"/>
              </a:rPr>
              <a:t/>
            </a:r>
            <a:br>
              <a:rPr lang="de-DE" altLang="de-DE" sz="3600">
                <a:solidFill>
                  <a:schemeClr val="tx2"/>
                </a:solidFill>
                <a:latin typeface="Arial" panose="020B0604020202020204" pitchFamily="34" charset="0"/>
              </a:rPr>
            </a:br>
            <a:r>
              <a:rPr lang="de-DE" altLang="de-DE" sz="2000">
                <a:solidFill>
                  <a:schemeClr val="tx2"/>
                </a:solidFill>
                <a:latin typeface="Arial" panose="020B0604020202020204" pitchFamily="34" charset="0"/>
              </a:rPr>
              <a:t>(auch Beihilfen von Gebietskörperschaften)</a:t>
            </a: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19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19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1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88B02E93-9949-4CF6-BC8A-C441557C8A5C}" type="slidenum">
              <a:rPr lang="de-DE" altLang="de-DE"/>
              <a:pPr/>
              <a:t>5</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35842" name="Rectangle 2"/>
          <p:cNvSpPr>
            <a:spLocks noGrp="1" noChangeArrowheads="1"/>
          </p:cNvSpPr>
          <p:nvPr>
            <p:ph type="title"/>
          </p:nvPr>
        </p:nvSpPr>
        <p:spPr/>
        <p:txBody>
          <a:bodyPr/>
          <a:lstStyle/>
          <a:p>
            <a:r>
              <a:rPr lang="de-DE" altLang="de-DE" sz="3600" b="1"/>
              <a:t>2. Wer ist betroffen?</a:t>
            </a:r>
          </a:p>
        </p:txBody>
      </p:sp>
      <p:sp>
        <p:nvSpPr>
          <p:cNvPr id="35843" name="Rectangle 3"/>
          <p:cNvSpPr>
            <a:spLocks noGrp="1" noChangeArrowheads="1"/>
          </p:cNvSpPr>
          <p:nvPr>
            <p:ph type="body" idx="1"/>
          </p:nvPr>
        </p:nvSpPr>
        <p:spPr/>
        <p:txBody>
          <a:bodyPr/>
          <a:lstStyle/>
          <a:p>
            <a:r>
              <a:rPr lang="de-DE" altLang="de-DE" sz="2000" b="1"/>
              <a:t>Unternehmen</a:t>
            </a:r>
            <a:r>
              <a:rPr lang="de-DE" altLang="de-DE" sz="2000"/>
              <a:t> des Agrar</a:t>
            </a:r>
            <a:r>
              <a:rPr lang="de-DE" altLang="de-DE" sz="2000" b="1" u="sng"/>
              <a:t>erzeugnis</a:t>
            </a:r>
            <a:r>
              <a:rPr lang="de-DE" altLang="de-DE" sz="2000"/>
              <a:t>sektors (nicht Unternehmen, die ausschließlich verarbeiten und vermarkten)</a:t>
            </a:r>
            <a:br>
              <a:rPr lang="de-DE" altLang="de-DE" sz="2000"/>
            </a:br>
            <a:r>
              <a:rPr lang="de-DE" altLang="de-DE" sz="2000"/>
              <a:t/>
            </a:r>
            <a:br>
              <a:rPr lang="de-DE" altLang="de-DE" sz="2000"/>
            </a:br>
            <a:r>
              <a:rPr lang="de-DE" altLang="de-DE" sz="2000"/>
              <a:t>Definition Unternehmen: jede wirtschaftlich tätig werdende Einheit</a:t>
            </a:r>
            <a:br>
              <a:rPr lang="de-DE" altLang="de-DE" sz="2000"/>
            </a:br>
            <a:r>
              <a:rPr lang="de-DE" altLang="de-DE" sz="2000"/>
              <a:t/>
            </a:r>
            <a:br>
              <a:rPr lang="de-DE" altLang="de-DE" sz="2000"/>
            </a:br>
            <a:r>
              <a:rPr lang="de-DE" altLang="de-DE" sz="2000"/>
              <a:t>z.B. Landwirte</a:t>
            </a:r>
            <a:br>
              <a:rPr lang="de-DE" altLang="de-DE" sz="2000"/>
            </a:br>
            <a:endParaRPr lang="de-DE" altLang="de-DE" sz="2000"/>
          </a:p>
          <a:p>
            <a:pPr>
              <a:buFontTx/>
              <a:buNone/>
            </a:pPr>
            <a:r>
              <a:rPr lang="de-DE" altLang="de-DE" sz="2000"/>
              <a:t>	z.B. Verein zur Förderung des Streuobstes, der Saft erzeugt und diesen kostenlos an seine Mitglieder abgibt</a:t>
            </a:r>
            <a:br>
              <a:rPr lang="de-DE" altLang="de-DE" sz="2000"/>
            </a:br>
            <a:endParaRPr lang="de-DE" altLang="de-DE" sz="2000"/>
          </a:p>
          <a:p>
            <a:pPr>
              <a:buFontTx/>
              <a:buNone/>
            </a:pPr>
            <a:r>
              <a:rPr lang="de-DE" altLang="de-DE" sz="2000"/>
              <a:t>	</a:t>
            </a:r>
            <a:r>
              <a:rPr lang="de-DE" altLang="de-DE" sz="2000" b="1"/>
              <a:t>nicht</a:t>
            </a:r>
            <a:r>
              <a:rPr lang="de-DE" altLang="de-DE" sz="2000"/>
              <a:t>: z.B. Pächter/Eigentümer von Streuobstbäumen, der den Ertrag (Saft) ausschließlich für sich selbst verwendet</a:t>
            </a:r>
          </a:p>
          <a:p>
            <a:pPr>
              <a:buFontTx/>
              <a:buNone/>
            </a:pPr>
            <a:endParaRPr lang="de-DE" altLang="de-DE" sz="2000"/>
          </a:p>
          <a:p>
            <a:endParaRPr lang="de-DE" altLang="de-DE"/>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58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5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7BE00CF0-7066-47BF-8460-716E8F40F4D7}" type="slidenum">
              <a:rPr lang="de-DE" altLang="de-DE"/>
              <a:pPr/>
              <a:t>6</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14338" name="Rectangle 2"/>
          <p:cNvSpPr>
            <a:spLocks noGrp="1" noChangeArrowheads="1"/>
          </p:cNvSpPr>
          <p:nvPr>
            <p:ph type="title"/>
          </p:nvPr>
        </p:nvSpPr>
        <p:spPr/>
        <p:txBody>
          <a:bodyPr/>
          <a:lstStyle/>
          <a:p>
            <a:r>
              <a:rPr lang="de-DE" altLang="de-DE" sz="3600" b="1"/>
              <a:t>3. „De-minimis“</a:t>
            </a:r>
          </a:p>
        </p:txBody>
      </p:sp>
      <p:sp>
        <p:nvSpPr>
          <p:cNvPr id="14341" name="Rectangle 5"/>
          <p:cNvSpPr>
            <a:spLocks noChangeArrowheads="1"/>
          </p:cNvSpPr>
          <p:nvPr/>
        </p:nvSpPr>
        <p:spPr bwMode="auto">
          <a:xfrm>
            <a:off x="685800" y="2133600"/>
            <a:ext cx="7772400" cy="345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187325" algn="l"/>
              </a:tabLst>
              <a:defRPr sz="2400">
                <a:solidFill>
                  <a:schemeClr val="tx1"/>
                </a:solidFill>
                <a:latin typeface="Times" panose="02020603050405020304" pitchFamily="18" charset="0"/>
              </a:defRPr>
            </a:lvl1pPr>
            <a:lvl2pPr>
              <a:tabLst>
                <a:tab pos="187325" algn="l"/>
              </a:tabLst>
              <a:defRPr sz="2400">
                <a:solidFill>
                  <a:schemeClr val="tx1"/>
                </a:solidFill>
                <a:latin typeface="Times" panose="02020603050405020304" pitchFamily="18" charset="0"/>
              </a:defRPr>
            </a:lvl2pPr>
            <a:lvl3pPr>
              <a:tabLst>
                <a:tab pos="187325" algn="l"/>
              </a:tabLst>
              <a:defRPr sz="2400">
                <a:solidFill>
                  <a:schemeClr val="tx1"/>
                </a:solidFill>
                <a:latin typeface="Times" panose="02020603050405020304" pitchFamily="18" charset="0"/>
              </a:defRPr>
            </a:lvl3pPr>
            <a:lvl4pPr>
              <a:tabLst>
                <a:tab pos="187325" algn="l"/>
              </a:tabLst>
              <a:defRPr sz="2400">
                <a:solidFill>
                  <a:schemeClr val="tx1"/>
                </a:solidFill>
                <a:latin typeface="Times" panose="02020603050405020304" pitchFamily="18" charset="0"/>
              </a:defRPr>
            </a:lvl4pPr>
            <a:lvl5pPr>
              <a:tabLst>
                <a:tab pos="187325" algn="l"/>
              </a:tabLst>
              <a:defRPr sz="2400">
                <a:solidFill>
                  <a:schemeClr val="tx1"/>
                </a:solidFill>
                <a:latin typeface="Times" panose="02020603050405020304" pitchFamily="18" charset="0"/>
              </a:defRPr>
            </a:lvl5pPr>
            <a:lvl6pPr eaLnBrk="0" fontAlgn="base" hangingPunct="0">
              <a:spcBef>
                <a:spcPct val="0"/>
              </a:spcBef>
              <a:spcAft>
                <a:spcPct val="0"/>
              </a:spcAft>
              <a:tabLst>
                <a:tab pos="187325" algn="l"/>
              </a:tabLst>
              <a:defRPr sz="2400">
                <a:solidFill>
                  <a:schemeClr val="tx1"/>
                </a:solidFill>
                <a:latin typeface="Times" panose="02020603050405020304" pitchFamily="18" charset="0"/>
              </a:defRPr>
            </a:lvl6pPr>
            <a:lvl7pPr eaLnBrk="0" fontAlgn="base" hangingPunct="0">
              <a:spcBef>
                <a:spcPct val="0"/>
              </a:spcBef>
              <a:spcAft>
                <a:spcPct val="0"/>
              </a:spcAft>
              <a:tabLst>
                <a:tab pos="187325" algn="l"/>
              </a:tabLst>
              <a:defRPr sz="2400">
                <a:solidFill>
                  <a:schemeClr val="tx1"/>
                </a:solidFill>
                <a:latin typeface="Times" panose="02020603050405020304" pitchFamily="18" charset="0"/>
              </a:defRPr>
            </a:lvl7pPr>
            <a:lvl8pPr eaLnBrk="0" fontAlgn="base" hangingPunct="0">
              <a:spcBef>
                <a:spcPct val="0"/>
              </a:spcBef>
              <a:spcAft>
                <a:spcPct val="0"/>
              </a:spcAft>
              <a:tabLst>
                <a:tab pos="187325" algn="l"/>
              </a:tabLst>
              <a:defRPr sz="2400">
                <a:solidFill>
                  <a:schemeClr val="tx1"/>
                </a:solidFill>
                <a:latin typeface="Times" panose="02020603050405020304" pitchFamily="18" charset="0"/>
              </a:defRPr>
            </a:lvl8pPr>
            <a:lvl9pPr eaLnBrk="0" fontAlgn="base" hangingPunct="0">
              <a:spcBef>
                <a:spcPct val="0"/>
              </a:spcBef>
              <a:spcAft>
                <a:spcPct val="0"/>
              </a:spcAft>
              <a:tabLst>
                <a:tab pos="187325" algn="l"/>
              </a:tabLst>
              <a:defRPr sz="2400">
                <a:solidFill>
                  <a:schemeClr val="tx1"/>
                </a:solidFill>
                <a:latin typeface="Times" panose="02020603050405020304" pitchFamily="18" charset="0"/>
              </a:defRPr>
            </a:lvl9pPr>
          </a:lstStyle>
          <a:p>
            <a:pPr>
              <a:lnSpc>
                <a:spcPct val="120000"/>
              </a:lnSpc>
              <a:spcBef>
                <a:spcPct val="50000"/>
              </a:spcBef>
              <a:buSzPct val="90000"/>
              <a:buFontTx/>
              <a:buChar char="•"/>
            </a:pPr>
            <a:r>
              <a:rPr lang="de-DE" altLang="de-DE">
                <a:latin typeface="Arial" panose="020B0604020202020204" pitchFamily="34" charset="0"/>
              </a:rPr>
              <a:t> Die EU-Kommission sieht Agrarbeihilfen mit 	„</a:t>
            </a:r>
            <a:r>
              <a:rPr lang="de-DE" altLang="de-DE" b="1">
                <a:latin typeface="Arial" panose="020B0604020202020204" pitchFamily="34" charset="0"/>
              </a:rPr>
              <a:t>geringfügigen Beträgen“</a:t>
            </a:r>
            <a:r>
              <a:rPr lang="de-DE" altLang="de-DE">
                <a:latin typeface="Arial" panose="020B0604020202020204" pitchFamily="34" charset="0"/>
              </a:rPr>
              <a:t> unter „</a:t>
            </a:r>
            <a:r>
              <a:rPr lang="de-DE" altLang="de-DE" b="1">
                <a:latin typeface="Arial" panose="020B0604020202020204" pitchFamily="34" charset="0"/>
              </a:rPr>
              <a:t>bestimmten 	Bedingungen“</a:t>
            </a:r>
            <a:r>
              <a:rPr lang="de-DE" altLang="de-DE">
                <a:latin typeface="Arial" panose="020B0604020202020204" pitchFamily="34" charset="0"/>
              </a:rPr>
              <a:t> als mit dem Gemeinsamen Markt 	vereinbar an</a:t>
            </a:r>
          </a:p>
          <a:p>
            <a:pPr>
              <a:lnSpc>
                <a:spcPct val="120000"/>
              </a:lnSpc>
              <a:spcBef>
                <a:spcPct val="50000"/>
              </a:spcBef>
              <a:buSzPct val="90000"/>
              <a:buFontTx/>
              <a:buChar char="•"/>
            </a:pPr>
            <a:r>
              <a:rPr lang="de-DE" altLang="de-DE">
                <a:latin typeface="Arial" panose="020B0604020202020204" pitchFamily="34" charset="0"/>
              </a:rPr>
              <a:t> d.h. für diese ist </a:t>
            </a:r>
            <a:r>
              <a:rPr lang="de-DE" altLang="de-DE" b="1">
                <a:latin typeface="Arial" panose="020B0604020202020204" pitchFamily="34" charset="0"/>
              </a:rPr>
              <a:t>kein besonderes 	Notifizierungsverfahren</a:t>
            </a:r>
            <a:r>
              <a:rPr lang="de-DE" altLang="de-DE">
                <a:latin typeface="Arial" panose="020B0604020202020204" pitchFamily="34" charset="0"/>
              </a:rPr>
              <a:t> erforderlich</a:t>
            </a:r>
          </a:p>
          <a:p>
            <a:pPr>
              <a:spcBef>
                <a:spcPct val="50000"/>
              </a:spcBef>
              <a:buSzPct val="90000"/>
            </a:pPr>
            <a:endParaRPr lang="de-DE" altLang="de-DE">
              <a:latin typeface="Arial" panose="020B0604020202020204" pitchFamily="34" charset="0"/>
            </a:endParaRPr>
          </a:p>
        </p:txBody>
      </p:sp>
    </p:spTree>
  </p:cSld>
  <p:clrMapOvr>
    <a:masterClrMapping/>
  </p:clrMapOvr>
  <p:transition>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1FFFF23F-C36D-49E3-A986-382C2FAE9D35}" type="slidenum">
              <a:rPr lang="de-DE" altLang="de-DE"/>
              <a:pPr/>
              <a:t>7</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15362" name="Rectangle 2"/>
          <p:cNvSpPr>
            <a:spLocks noGrp="1" noChangeArrowheads="1"/>
          </p:cNvSpPr>
          <p:nvPr>
            <p:ph type="title"/>
          </p:nvPr>
        </p:nvSpPr>
        <p:spPr/>
        <p:txBody>
          <a:bodyPr/>
          <a:lstStyle/>
          <a:p>
            <a:r>
              <a:rPr lang="de-DE" altLang="de-DE" sz="3600" b="1"/>
              <a:t>„Geringfügige Beträge“</a:t>
            </a:r>
          </a:p>
        </p:txBody>
      </p:sp>
      <p:sp>
        <p:nvSpPr>
          <p:cNvPr id="15365" name="Rectangle 5"/>
          <p:cNvSpPr>
            <a:spLocks noChangeArrowheads="1"/>
          </p:cNvSpPr>
          <p:nvPr/>
        </p:nvSpPr>
        <p:spPr bwMode="auto">
          <a:xfrm>
            <a:off x="685800" y="2438400"/>
            <a:ext cx="7620000" cy="2228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193675" algn="l"/>
              </a:tabLst>
              <a:defRPr sz="2400">
                <a:solidFill>
                  <a:schemeClr val="tx1"/>
                </a:solidFill>
                <a:latin typeface="Times" panose="02020603050405020304" pitchFamily="18" charset="0"/>
              </a:defRPr>
            </a:lvl1pPr>
            <a:lvl2pPr>
              <a:tabLst>
                <a:tab pos="193675" algn="l"/>
              </a:tabLst>
              <a:defRPr sz="2400">
                <a:solidFill>
                  <a:schemeClr val="tx1"/>
                </a:solidFill>
                <a:latin typeface="Times" panose="02020603050405020304" pitchFamily="18" charset="0"/>
              </a:defRPr>
            </a:lvl2pPr>
            <a:lvl3pPr>
              <a:tabLst>
                <a:tab pos="193675" algn="l"/>
              </a:tabLst>
              <a:defRPr sz="2400">
                <a:solidFill>
                  <a:schemeClr val="tx1"/>
                </a:solidFill>
                <a:latin typeface="Times" panose="02020603050405020304" pitchFamily="18" charset="0"/>
              </a:defRPr>
            </a:lvl3pPr>
            <a:lvl4pPr>
              <a:tabLst>
                <a:tab pos="193675" algn="l"/>
              </a:tabLst>
              <a:defRPr sz="2400">
                <a:solidFill>
                  <a:schemeClr val="tx1"/>
                </a:solidFill>
                <a:latin typeface="Times" panose="02020603050405020304" pitchFamily="18" charset="0"/>
              </a:defRPr>
            </a:lvl4pPr>
            <a:lvl5pPr>
              <a:tabLst>
                <a:tab pos="193675" algn="l"/>
              </a:tabLst>
              <a:defRPr sz="2400">
                <a:solidFill>
                  <a:schemeClr val="tx1"/>
                </a:solidFill>
                <a:latin typeface="Times" panose="02020603050405020304" pitchFamily="18" charset="0"/>
              </a:defRPr>
            </a:lvl5pPr>
            <a:lvl6pPr eaLnBrk="0" fontAlgn="base" hangingPunct="0">
              <a:spcBef>
                <a:spcPct val="0"/>
              </a:spcBef>
              <a:spcAft>
                <a:spcPct val="0"/>
              </a:spcAft>
              <a:tabLst>
                <a:tab pos="193675" algn="l"/>
              </a:tabLst>
              <a:defRPr sz="2400">
                <a:solidFill>
                  <a:schemeClr val="tx1"/>
                </a:solidFill>
                <a:latin typeface="Times" panose="02020603050405020304" pitchFamily="18" charset="0"/>
              </a:defRPr>
            </a:lvl6pPr>
            <a:lvl7pPr eaLnBrk="0" fontAlgn="base" hangingPunct="0">
              <a:spcBef>
                <a:spcPct val="0"/>
              </a:spcBef>
              <a:spcAft>
                <a:spcPct val="0"/>
              </a:spcAft>
              <a:tabLst>
                <a:tab pos="193675" algn="l"/>
              </a:tabLst>
              <a:defRPr sz="2400">
                <a:solidFill>
                  <a:schemeClr val="tx1"/>
                </a:solidFill>
                <a:latin typeface="Times" panose="02020603050405020304" pitchFamily="18" charset="0"/>
              </a:defRPr>
            </a:lvl7pPr>
            <a:lvl8pPr eaLnBrk="0" fontAlgn="base" hangingPunct="0">
              <a:spcBef>
                <a:spcPct val="0"/>
              </a:spcBef>
              <a:spcAft>
                <a:spcPct val="0"/>
              </a:spcAft>
              <a:tabLst>
                <a:tab pos="193675" algn="l"/>
              </a:tabLst>
              <a:defRPr sz="2400">
                <a:solidFill>
                  <a:schemeClr val="tx1"/>
                </a:solidFill>
                <a:latin typeface="Times" panose="02020603050405020304" pitchFamily="18" charset="0"/>
              </a:defRPr>
            </a:lvl8pPr>
            <a:lvl9pPr eaLnBrk="0" fontAlgn="base" hangingPunct="0">
              <a:spcBef>
                <a:spcPct val="0"/>
              </a:spcBef>
              <a:spcAft>
                <a:spcPct val="0"/>
              </a:spcAft>
              <a:tabLst>
                <a:tab pos="193675" algn="l"/>
              </a:tabLst>
              <a:defRPr sz="2400">
                <a:solidFill>
                  <a:schemeClr val="tx1"/>
                </a:solidFill>
                <a:latin typeface="Times" panose="02020603050405020304" pitchFamily="18" charset="0"/>
              </a:defRPr>
            </a:lvl9pPr>
          </a:lstStyle>
          <a:p>
            <a:pPr>
              <a:spcBef>
                <a:spcPct val="50000"/>
              </a:spcBef>
              <a:buSzPct val="90000"/>
              <a:buFontTx/>
              <a:buChar char="•"/>
            </a:pPr>
            <a:r>
              <a:rPr lang="de-DE" altLang="de-DE" sz="2800">
                <a:latin typeface="Arial" panose="020B0604020202020204" pitchFamily="34" charset="0"/>
              </a:rPr>
              <a:t> max. Beihilfebetrag: 7.500 €</a:t>
            </a:r>
          </a:p>
          <a:p>
            <a:pPr>
              <a:spcBef>
                <a:spcPct val="50000"/>
              </a:spcBef>
              <a:buSzPct val="90000"/>
              <a:buFontTx/>
              <a:buChar char="•"/>
            </a:pPr>
            <a:r>
              <a:rPr lang="de-DE" altLang="de-DE" sz="2800">
                <a:latin typeface="Arial" panose="020B0604020202020204" pitchFamily="34" charset="0"/>
              </a:rPr>
              <a:t> je Unternehmen</a:t>
            </a:r>
          </a:p>
          <a:p>
            <a:pPr>
              <a:spcBef>
                <a:spcPct val="50000"/>
              </a:spcBef>
              <a:buSzPct val="90000"/>
              <a:buFontTx/>
              <a:buChar char="•"/>
            </a:pPr>
            <a:r>
              <a:rPr lang="de-DE" altLang="de-DE" sz="2800">
                <a:latin typeface="Arial" panose="020B0604020202020204" pitchFamily="34" charset="0"/>
              </a:rPr>
              <a:t> in 3 Steuerjahren (Kalenderjahre, fließender 	Zeitraum)</a:t>
            </a:r>
          </a:p>
        </p:txBody>
      </p:sp>
    </p:spTree>
  </p:cSld>
  <p:clrMapOvr>
    <a:masterClrMapping/>
  </p:clrMapOvr>
  <p:transition>
    <p:pull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a:t>Folie </a:t>
            </a:r>
            <a:fld id="{98415A1A-F688-4ECF-B697-6D8A7581FCC5}" type="slidenum">
              <a:rPr lang="de-DE" altLang="de-DE"/>
              <a:pPr/>
              <a:t>8</a:t>
            </a:fld>
            <a:endParaRPr lang="de-DE" altLang="de-DE"/>
          </a:p>
        </p:txBody>
      </p:sp>
      <p:sp>
        <p:nvSpPr>
          <p:cNvPr id="5" name="Fußzeilenplatzhalter 4"/>
          <p:cNvSpPr>
            <a:spLocks noGrp="1"/>
          </p:cNvSpPr>
          <p:nvPr>
            <p:ph type="ftr" sz="quarter" idx="11"/>
          </p:nvPr>
        </p:nvSpPr>
        <p:spPr/>
        <p:txBody>
          <a:bodyPr/>
          <a:lstStyle/>
          <a:p>
            <a:r>
              <a:rPr lang="de-DE" altLang="de-DE"/>
              <a:t>RPF, Referat 32                                        De-minimis-Beihilfen im Agrarerzeugnissektor,</a:t>
            </a:r>
          </a:p>
        </p:txBody>
      </p:sp>
      <p:sp>
        <p:nvSpPr>
          <p:cNvPr id="36866" name="Rectangle 2"/>
          <p:cNvSpPr>
            <a:spLocks noGrp="1" noChangeArrowheads="1"/>
          </p:cNvSpPr>
          <p:nvPr>
            <p:ph type="title"/>
          </p:nvPr>
        </p:nvSpPr>
        <p:spPr/>
        <p:txBody>
          <a:bodyPr/>
          <a:lstStyle/>
          <a:p>
            <a:r>
              <a:rPr lang="de-DE" altLang="de-DE" sz="3600" b="1"/>
              <a:t>4. „Bestimmte Bedingungen“</a:t>
            </a:r>
            <a:r>
              <a:rPr lang="de-DE" altLang="de-DE" b="1"/>
              <a:t/>
            </a:r>
            <a:br>
              <a:rPr lang="de-DE" altLang="de-DE" b="1"/>
            </a:br>
            <a:endParaRPr lang="de-DE" altLang="de-DE" sz="1800" b="1"/>
          </a:p>
        </p:txBody>
      </p:sp>
      <p:sp>
        <p:nvSpPr>
          <p:cNvPr id="36867" name="Rectangle 3"/>
          <p:cNvSpPr>
            <a:spLocks noGrp="1" noChangeArrowheads="1"/>
          </p:cNvSpPr>
          <p:nvPr>
            <p:ph type="body" idx="1"/>
          </p:nvPr>
        </p:nvSpPr>
        <p:spPr>
          <a:xfrm>
            <a:off x="685800" y="2514600"/>
            <a:ext cx="7772400" cy="3429000"/>
          </a:xfrm>
        </p:spPr>
        <p:txBody>
          <a:bodyPr/>
          <a:lstStyle/>
          <a:p>
            <a:pPr>
              <a:spcBef>
                <a:spcPct val="0"/>
              </a:spcBef>
              <a:buFontTx/>
              <a:buNone/>
              <a:tabLst>
                <a:tab pos="384175" algn="l"/>
              </a:tabLst>
            </a:pPr>
            <a:r>
              <a:rPr lang="de-DE" altLang="de-DE" sz="2000" b="1"/>
              <a:t>A</a:t>
            </a:r>
            <a:r>
              <a:rPr lang="de-DE" altLang="de-DE" sz="2000"/>
              <a:t>) Dem Mitgliedstaat zugeteilter Plafond (Kumulierter Höchstbetrag) 	darf nicht überschritten werden.</a:t>
            </a:r>
          </a:p>
          <a:p>
            <a:pPr>
              <a:spcBef>
                <a:spcPct val="0"/>
              </a:spcBef>
              <a:buFontTx/>
              <a:buNone/>
              <a:tabLst>
                <a:tab pos="384175" algn="l"/>
              </a:tabLst>
            </a:pPr>
            <a:endParaRPr lang="de-DE" altLang="de-DE" sz="2000"/>
          </a:p>
          <a:p>
            <a:pPr>
              <a:spcBef>
                <a:spcPct val="0"/>
              </a:spcBef>
              <a:buFontTx/>
              <a:buNone/>
              <a:tabLst>
                <a:tab pos="384175" algn="l"/>
              </a:tabLst>
            </a:pPr>
            <a:r>
              <a:rPr lang="de-DE" altLang="de-DE" sz="2000" b="1"/>
              <a:t>B</a:t>
            </a:r>
            <a:r>
              <a:rPr lang="de-DE" altLang="de-DE" sz="2000"/>
              <a:t>) Der Höchstbetrag für den einzelnen Empfänger darf nicht 	überschritten werden.</a:t>
            </a:r>
            <a:br>
              <a:rPr lang="de-DE" altLang="de-DE" sz="2000"/>
            </a:br>
            <a:endParaRPr lang="de-DE" altLang="de-DE" sz="2000"/>
          </a:p>
          <a:p>
            <a:pPr>
              <a:spcBef>
                <a:spcPct val="0"/>
              </a:spcBef>
              <a:buFontTx/>
              <a:buNone/>
              <a:tabLst>
                <a:tab pos="384175" algn="l"/>
              </a:tabLst>
            </a:pPr>
            <a:r>
              <a:rPr lang="de-DE" altLang="de-DE" sz="2000" b="1"/>
              <a:t>C</a:t>
            </a:r>
            <a:r>
              <a:rPr lang="de-DE" altLang="de-DE" sz="2000"/>
              <a:t>) Bestimmte Beihilfen sind ausgeschlossen.</a:t>
            </a:r>
            <a:br>
              <a:rPr lang="de-DE" altLang="de-DE" sz="2000"/>
            </a:br>
            <a:endParaRPr lang="de-DE" altLang="de-DE" sz="2000"/>
          </a:p>
          <a:p>
            <a:pPr>
              <a:lnSpc>
                <a:spcPct val="150000"/>
              </a:lnSpc>
              <a:spcBef>
                <a:spcPct val="0"/>
              </a:spcBef>
              <a:buFontTx/>
              <a:buNone/>
              <a:tabLst>
                <a:tab pos="384175" algn="l"/>
              </a:tabLst>
            </a:pPr>
            <a:r>
              <a:rPr lang="de-DE" altLang="de-DE" sz="2000" b="1"/>
              <a:t>D</a:t>
            </a:r>
            <a:r>
              <a:rPr lang="de-DE" altLang="de-DE" sz="2000"/>
              <a:t>) Bestimmte Verwaltungsschritte sind einzuhalten.</a:t>
            </a:r>
          </a:p>
          <a:p>
            <a:pPr>
              <a:tabLst>
                <a:tab pos="384175" algn="l"/>
              </a:tabLst>
            </a:pPr>
            <a:endParaRPr lang="de-DE" altLang="de-DE"/>
          </a:p>
        </p:txBody>
      </p:sp>
    </p:spTree>
  </p:cSld>
  <p:clrMapOvr>
    <a:masterClrMapping/>
  </p:clrMapOvr>
  <p:transition>
    <p:pull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3"/>
          <p:cNvSpPr>
            <a:spLocks noGrp="1"/>
          </p:cNvSpPr>
          <p:nvPr>
            <p:ph type="dt" sz="half" idx="10"/>
          </p:nvPr>
        </p:nvSpPr>
        <p:spPr/>
        <p:txBody>
          <a:bodyPr/>
          <a:lstStyle/>
          <a:p>
            <a:r>
              <a:rPr lang="de-DE" altLang="de-DE"/>
              <a:t>Folie </a:t>
            </a:r>
            <a:fld id="{8FDD96E4-BD5E-4B06-B473-881C30694DBD}" type="slidenum">
              <a:rPr lang="de-DE" altLang="de-DE"/>
              <a:pPr/>
              <a:t>9</a:t>
            </a:fld>
            <a:endParaRPr lang="de-DE" altLang="de-DE"/>
          </a:p>
        </p:txBody>
      </p:sp>
      <p:sp>
        <p:nvSpPr>
          <p:cNvPr id="6" name="Fußzeilenplatzhalter 4"/>
          <p:cNvSpPr>
            <a:spLocks noGrp="1"/>
          </p:cNvSpPr>
          <p:nvPr>
            <p:ph type="ftr" sz="quarter" idx="11"/>
          </p:nvPr>
        </p:nvSpPr>
        <p:spPr/>
        <p:txBody>
          <a:bodyPr/>
          <a:lstStyle/>
          <a:p>
            <a:r>
              <a:rPr lang="de-DE" altLang="de-DE"/>
              <a:t>RPF, Referat 32                                        De-minimis-Beihilfen im Agrarerzeugnissektor,</a:t>
            </a:r>
          </a:p>
        </p:txBody>
      </p:sp>
      <p:sp>
        <p:nvSpPr>
          <p:cNvPr id="37890" name="Rectangle 2"/>
          <p:cNvSpPr>
            <a:spLocks noGrp="1" noChangeArrowheads="1"/>
          </p:cNvSpPr>
          <p:nvPr>
            <p:ph type="title"/>
          </p:nvPr>
        </p:nvSpPr>
        <p:spPr/>
        <p:txBody>
          <a:bodyPr/>
          <a:lstStyle/>
          <a:p>
            <a:r>
              <a:rPr lang="de-DE" altLang="de-DE" sz="3200" b="1"/>
              <a:t>A) Plafond für 3 Jahre</a:t>
            </a:r>
          </a:p>
        </p:txBody>
      </p:sp>
      <p:sp>
        <p:nvSpPr>
          <p:cNvPr id="37891" name="Rectangle 3"/>
          <p:cNvSpPr>
            <a:spLocks noGrp="1" noChangeArrowheads="1"/>
          </p:cNvSpPr>
          <p:nvPr>
            <p:ph type="body" idx="1"/>
          </p:nvPr>
        </p:nvSpPr>
        <p:spPr>
          <a:xfrm>
            <a:off x="685800" y="2514600"/>
            <a:ext cx="7772400" cy="3276600"/>
          </a:xfrm>
        </p:spPr>
        <p:txBody>
          <a:bodyPr/>
          <a:lstStyle/>
          <a:p>
            <a:pPr>
              <a:tabLst>
                <a:tab pos="1431925" algn="l"/>
                <a:tab pos="3433763" algn="l"/>
              </a:tabLst>
            </a:pPr>
            <a:r>
              <a:rPr lang="de-DE" altLang="de-DE"/>
              <a:t>Deutschland: 	</a:t>
            </a:r>
            <a:r>
              <a:rPr lang="de-DE" altLang="de-DE" b="1"/>
              <a:t>297,84 Mio €</a:t>
            </a:r>
          </a:p>
          <a:p>
            <a:pPr>
              <a:tabLst>
                <a:tab pos="1431925" algn="l"/>
                <a:tab pos="3433763" algn="l"/>
              </a:tabLst>
            </a:pPr>
            <a:r>
              <a:rPr lang="de-DE" altLang="de-DE"/>
              <a:t>Baden-Württemberg: 	  </a:t>
            </a:r>
            <a:r>
              <a:rPr lang="de-DE" altLang="de-DE" b="1"/>
              <a:t>22,38 Mio €</a:t>
            </a:r>
          </a:p>
          <a:p>
            <a:pPr>
              <a:buFontTx/>
              <a:buNone/>
              <a:tabLst>
                <a:tab pos="1431925" algn="l"/>
                <a:tab pos="3433763" algn="l"/>
              </a:tabLst>
            </a:pPr>
            <a:r>
              <a:rPr lang="de-DE" altLang="de-DE"/>
              <a:t>	d.h. pro Jahr:	    </a:t>
            </a:r>
            <a:r>
              <a:rPr lang="de-DE" altLang="de-DE" b="1"/>
              <a:t>7,46 Mio €</a:t>
            </a:r>
            <a:r>
              <a:rPr lang="de-DE" altLang="de-DE"/>
              <a:t> </a:t>
            </a:r>
          </a:p>
          <a:p>
            <a:pPr>
              <a:buFontTx/>
              <a:buNone/>
              <a:tabLst>
                <a:tab pos="1431925" algn="l"/>
                <a:tab pos="3433763" algn="l"/>
              </a:tabLst>
            </a:pPr>
            <a:endParaRPr lang="de-DE" altLang="de-DE"/>
          </a:p>
          <a:p>
            <a:pPr lvl="1">
              <a:buFontTx/>
              <a:buNone/>
              <a:tabLst>
                <a:tab pos="1431925" algn="l"/>
                <a:tab pos="3433763" algn="l"/>
              </a:tabLst>
            </a:pPr>
            <a:r>
              <a:rPr lang="de-DE" altLang="de-DE"/>
              <a:t>		Plafond muss auf die einzelnen 	Landkreise/Gemeinden aufgeteilt werden</a:t>
            </a:r>
          </a:p>
          <a:p>
            <a:pPr>
              <a:buFontTx/>
              <a:buNone/>
              <a:tabLst>
                <a:tab pos="1431925" algn="l"/>
                <a:tab pos="3433763" algn="l"/>
              </a:tabLst>
            </a:pPr>
            <a:endParaRPr lang="de-DE" altLang="de-DE"/>
          </a:p>
          <a:p>
            <a:pPr>
              <a:buFontTx/>
              <a:buNone/>
              <a:tabLst>
                <a:tab pos="1431925" algn="l"/>
                <a:tab pos="3433763" algn="l"/>
              </a:tabLst>
            </a:pPr>
            <a:endParaRPr lang="de-DE" altLang="de-DE"/>
          </a:p>
          <a:p>
            <a:pPr>
              <a:tabLst>
                <a:tab pos="1431925" algn="l"/>
                <a:tab pos="3433763" algn="l"/>
              </a:tabLst>
            </a:pPr>
            <a:endParaRPr lang="de-DE" altLang="de-DE"/>
          </a:p>
        </p:txBody>
      </p:sp>
      <p:sp>
        <p:nvSpPr>
          <p:cNvPr id="37892" name="AutoShape 4"/>
          <p:cNvSpPr>
            <a:spLocks noChangeArrowheads="1"/>
          </p:cNvSpPr>
          <p:nvPr/>
        </p:nvSpPr>
        <p:spPr bwMode="auto">
          <a:xfrm>
            <a:off x="1000125" y="4324350"/>
            <a:ext cx="914400" cy="304800"/>
          </a:xfrm>
          <a:prstGeom prst="rightArrow">
            <a:avLst>
              <a:gd name="adj1" fmla="val 50000"/>
              <a:gd name="adj2" fmla="val 7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ransition>
    <p:pull dir="r"/>
  </p:transition>
</p:sld>
</file>

<file path=ppt/theme/theme1.xml><?xml version="1.0" encoding="utf-8"?>
<a:theme xmlns:a="http://schemas.openxmlformats.org/drawingml/2006/main" name="RPF-PowerpointVorlage">
  <a:themeElements>
    <a:clrScheme name="RPF-PowerpointVorlage 1">
      <a:dk1>
        <a:srgbClr val="000000"/>
      </a:dk1>
      <a:lt1>
        <a:srgbClr val="FFFFC1"/>
      </a:lt1>
      <a:dk2>
        <a:srgbClr val="000000"/>
      </a:dk2>
      <a:lt2>
        <a:srgbClr val="C0C0C0"/>
      </a:lt2>
      <a:accent1>
        <a:srgbClr val="969696"/>
      </a:accent1>
      <a:accent2>
        <a:srgbClr val="0000FF"/>
      </a:accent2>
      <a:accent3>
        <a:srgbClr val="FFFFDD"/>
      </a:accent3>
      <a:accent4>
        <a:srgbClr val="000000"/>
      </a:accent4>
      <a:accent5>
        <a:srgbClr val="C9C9C9"/>
      </a:accent5>
      <a:accent6>
        <a:srgbClr val="0000E7"/>
      </a:accent6>
      <a:hlink>
        <a:srgbClr val="FF0000"/>
      </a:hlink>
      <a:folHlink>
        <a:srgbClr val="5F5F5F"/>
      </a:folHlink>
    </a:clrScheme>
    <a:fontScheme name="RPF-PowerpointVorla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RPF-PowerpointVorlage 1">
        <a:dk1>
          <a:srgbClr val="000000"/>
        </a:dk1>
        <a:lt1>
          <a:srgbClr val="FFFFC1"/>
        </a:lt1>
        <a:dk2>
          <a:srgbClr val="000000"/>
        </a:dk2>
        <a:lt2>
          <a:srgbClr val="C0C0C0"/>
        </a:lt2>
        <a:accent1>
          <a:srgbClr val="969696"/>
        </a:accent1>
        <a:accent2>
          <a:srgbClr val="0000FF"/>
        </a:accent2>
        <a:accent3>
          <a:srgbClr val="FFFFDD"/>
        </a:accent3>
        <a:accent4>
          <a:srgbClr val="000000"/>
        </a:accent4>
        <a:accent5>
          <a:srgbClr val="C9C9C9"/>
        </a:accent5>
        <a:accent6>
          <a:srgbClr val="0000E7"/>
        </a:accent6>
        <a:hlink>
          <a:srgbClr val="FF0000"/>
        </a:hlink>
        <a:folHlink>
          <a:srgbClr val="5F5F5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O:\Vorlagen_2000\PowerPoint-Vorlage\RPF-PowerpointVorlage.pot</Template>
  <TotalTime>0</TotalTime>
  <Words>2295</Words>
  <Application>Microsoft Office PowerPoint</Application>
  <PresentationFormat>Bildschirmpräsentation (4:3)</PresentationFormat>
  <Paragraphs>215</Paragraphs>
  <Slides>25</Slides>
  <Notes>6</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25</vt:i4>
      </vt:variant>
    </vt:vector>
  </HeadingPairs>
  <TitlesOfParts>
    <vt:vector size="30" baseType="lpstr">
      <vt:lpstr>Times</vt:lpstr>
      <vt:lpstr>Arial</vt:lpstr>
      <vt:lpstr>Wingdings</vt:lpstr>
      <vt:lpstr>Monotype Corsiva</vt:lpstr>
      <vt:lpstr>RPF-PowerpointVorlage</vt:lpstr>
      <vt:lpstr>De–minimis–Beihilfen an Unternehmen im Agrarerzeugnissektor (VO (EG) Nr. 1535/2007) </vt:lpstr>
      <vt:lpstr>Inhalt</vt:lpstr>
      <vt:lpstr>1. Begriff der Beihilfe  Eine Beihilfe i.S. des EU - Rechts ist eine...</vt:lpstr>
      <vt:lpstr>PowerPoint-Präsentation</vt:lpstr>
      <vt:lpstr>2. Wer ist betroffen?</vt:lpstr>
      <vt:lpstr>3. „De-minimis“</vt:lpstr>
      <vt:lpstr>„Geringfügige Beträge“</vt:lpstr>
      <vt:lpstr>4. „Bestimmte Bedingungen“ </vt:lpstr>
      <vt:lpstr>A) Plafond für 3 Jahre</vt:lpstr>
      <vt:lpstr>B) Höchstbetrag</vt:lpstr>
      <vt:lpstr>C) Ausgeschlossene Beihilfen Nicht als De-minimis-Beihilfen gewährt werden dürfen Beihilfen... </vt:lpstr>
      <vt:lpstr>D) Verwaltungsverfahrensbedingungen</vt:lpstr>
      <vt:lpstr>Verwaltungsverfahren</vt:lpstr>
      <vt:lpstr>5. Was kann im Rahmen von  „De-minimis“ gefördert werden? (1)</vt:lpstr>
      <vt:lpstr>5. Was kann im Rahmen von  „De-minimis“ gefördert werden? (2)</vt:lpstr>
      <vt:lpstr>Kumulierungsproblematik</vt:lpstr>
      <vt:lpstr>Beispiele (1)</vt:lpstr>
      <vt:lpstr>6. Beispiele (2)</vt:lpstr>
      <vt:lpstr>6. Beispiele (3)</vt:lpstr>
      <vt:lpstr>Beispiele (4)</vt:lpstr>
      <vt:lpstr>Beispiele (5)</vt:lpstr>
      <vt:lpstr>Beispiele (5)</vt:lpstr>
      <vt:lpstr>Beispiele (6)</vt:lpstr>
      <vt:lpstr>7. Fazit</vt:lpstr>
      <vt:lpstr>Vielen Dank für  Ihre Aufmerksamkeit !</vt:lpstr>
    </vt:vector>
  </TitlesOfParts>
  <Company>Innenverwaltung Land Baden-Württemberg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De–minimis–Beihilfen an Unternehmen im Agrarerzeugnissektor</dc:title>
  <dc:subject>PowerPoint-Präsentation</dc:subject>
  <dc:creator>Monika Czaja</dc:creator>
  <cp:lastModifiedBy>Leppert, Christine (LEL-SG)</cp:lastModifiedBy>
  <cp:revision>173</cp:revision>
  <cp:lastPrinted>2003-12-04T12:29:46Z</cp:lastPrinted>
  <dcterms:created xsi:type="dcterms:W3CDTF">2008-07-04T06:25:24Z</dcterms:created>
  <dcterms:modified xsi:type="dcterms:W3CDTF">2025-01-16T12:00:43Z</dcterms:modified>
</cp:coreProperties>
</file>